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kv" ContentType="video/unknown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2" r:id="rId2"/>
    <p:sldId id="292" r:id="rId3"/>
    <p:sldId id="316" r:id="rId4"/>
    <p:sldId id="309" r:id="rId5"/>
    <p:sldId id="318" r:id="rId6"/>
    <p:sldId id="311" r:id="rId7"/>
    <p:sldId id="321" r:id="rId8"/>
    <p:sldId id="322" r:id="rId9"/>
    <p:sldId id="324" r:id="rId10"/>
    <p:sldId id="307" r:id="rId11"/>
    <p:sldId id="297" r:id="rId12"/>
    <p:sldId id="326" r:id="rId13"/>
    <p:sldId id="328" r:id="rId14"/>
    <p:sldId id="299" r:id="rId15"/>
    <p:sldId id="327" r:id="rId16"/>
    <p:sldId id="300" r:id="rId17"/>
    <p:sldId id="302" r:id="rId18"/>
    <p:sldId id="303" r:id="rId19"/>
    <p:sldId id="329" r:id="rId20"/>
    <p:sldId id="308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2851"/>
    <a:srgbClr val="01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25"/>
    <p:restoredTop sz="86065" autoAdjust="0"/>
  </p:normalViewPr>
  <p:slideViewPr>
    <p:cSldViewPr snapToGrid="0" snapToObjects="1">
      <p:cViewPr>
        <p:scale>
          <a:sx n="66" d="100"/>
          <a:sy n="66" d="100"/>
        </p:scale>
        <p:origin x="854" y="1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04" d="100"/>
          <a:sy n="104" d="100"/>
        </p:scale>
        <p:origin x="556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áté Cserép" userId="ff5be059421c197d" providerId="LiveId" clId="{C0F7AECE-7260-43DE-B521-FA8075002396}"/>
    <pc:docChg chg="addSld">
      <pc:chgData name="Máté Cserép" userId="ff5be059421c197d" providerId="LiveId" clId="{C0F7AECE-7260-43DE-B521-FA8075002396}" dt="2025-02-12T09:37:39.266" v="0" actId="680"/>
      <pc:docMkLst>
        <pc:docMk/>
      </pc:docMkLst>
      <pc:sldChg chg="new">
        <pc:chgData name="Máté Cserép" userId="ff5be059421c197d" providerId="LiveId" clId="{C0F7AECE-7260-43DE-B521-FA8075002396}" dt="2025-02-12T09:37:39.266" v="0" actId="680"/>
        <pc:sldMkLst>
          <pc:docMk/>
          <pc:sldMk cId="1336642973" sldId="273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207CC2-447C-4521-AEE6-FF8C8160358D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C40C11-AF24-4035-A73D-07A8A5D579E0}">
      <dgm:prSet/>
      <dgm:spPr>
        <a:solidFill>
          <a:srgbClr val="012851"/>
        </a:solidFill>
      </dgm:spPr>
      <dgm:t>
        <a:bodyPr/>
        <a:lstStyle/>
        <a:p>
          <a:pPr algn="l"/>
          <a:r>
            <a:rPr lang="en-US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Identify hotspots, e.g. illegal waste deposits near rivers</a:t>
          </a:r>
        </a:p>
      </dgm:t>
    </dgm:pt>
    <dgm:pt modelId="{BD600742-486C-4400-A818-3C65962F077C}" type="parTrans" cxnId="{B0455471-8315-4C93-B3FA-58296E70C685}">
      <dgm:prSet/>
      <dgm:spPr/>
      <dgm:t>
        <a:bodyPr/>
        <a:lstStyle/>
        <a:p>
          <a:endParaRPr lang="en-US"/>
        </a:p>
      </dgm:t>
    </dgm:pt>
    <dgm:pt modelId="{89EFB8E4-CA4D-4933-83A6-23A289C16760}" type="sibTrans" cxnId="{B0455471-8315-4C93-B3FA-58296E70C685}">
      <dgm:prSet/>
      <dgm:spPr/>
      <dgm:t>
        <a:bodyPr/>
        <a:lstStyle/>
        <a:p>
          <a:endParaRPr lang="en-US"/>
        </a:p>
      </dgm:t>
    </dgm:pt>
    <dgm:pt modelId="{9AE49350-09DF-4085-9036-29BDF81DDEA8}">
      <dgm:prSet/>
      <dgm:spPr>
        <a:solidFill>
          <a:srgbClr val="012851"/>
        </a:solidFill>
      </dgm:spPr>
      <dgm:t>
        <a:bodyPr/>
        <a:lstStyle/>
        <a:p>
          <a:pPr algn="l"/>
          <a:r>
            <a:rPr lang="en-US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Identify riverine litter accumulations on the water surface</a:t>
          </a:r>
        </a:p>
      </dgm:t>
    </dgm:pt>
    <dgm:pt modelId="{6526F97B-88EC-41DF-A9CB-311F0CB89AEA}" type="parTrans" cxnId="{83BDDED2-6C01-4C6A-9BDF-755E21A89DE2}">
      <dgm:prSet/>
      <dgm:spPr/>
      <dgm:t>
        <a:bodyPr/>
        <a:lstStyle/>
        <a:p>
          <a:endParaRPr lang="en-US"/>
        </a:p>
      </dgm:t>
    </dgm:pt>
    <dgm:pt modelId="{EAFB0642-D2F0-46ED-A12D-A7AAF2B0E0B9}" type="sibTrans" cxnId="{83BDDED2-6C01-4C6A-9BDF-755E21A89DE2}">
      <dgm:prSet/>
      <dgm:spPr/>
      <dgm:t>
        <a:bodyPr/>
        <a:lstStyle/>
        <a:p>
          <a:endParaRPr lang="en-US"/>
        </a:p>
      </dgm:t>
    </dgm:pt>
    <dgm:pt modelId="{A72C4FCA-5777-461E-B6A0-99514381943E}" type="pres">
      <dgm:prSet presAssocID="{2A207CC2-447C-4521-AEE6-FF8C8160358D}" presName="diagram" presStyleCnt="0">
        <dgm:presLayoutVars>
          <dgm:dir/>
          <dgm:animLvl val="lvl"/>
          <dgm:resizeHandles val="exact"/>
        </dgm:presLayoutVars>
      </dgm:prSet>
      <dgm:spPr/>
    </dgm:pt>
    <dgm:pt modelId="{67F4445F-0770-49AC-A49C-5EC0ED4500E5}" type="pres">
      <dgm:prSet presAssocID="{A4C40C11-AF24-4035-A73D-07A8A5D579E0}" presName="compNode" presStyleCnt="0"/>
      <dgm:spPr/>
    </dgm:pt>
    <dgm:pt modelId="{C00DC899-0FC3-47F8-827E-9EA2B4C1BCD4}" type="pres">
      <dgm:prSet presAssocID="{A4C40C11-AF24-4035-A73D-07A8A5D579E0}" presName="childRect" presStyleLbl="bgAcc1" presStyleIdx="0" presStyleCnt="2">
        <dgm:presLayoutVars>
          <dgm:bulletEnabled val="1"/>
        </dgm:presLayoutVars>
      </dgm:prSet>
      <dgm:spPr/>
    </dgm:pt>
    <dgm:pt modelId="{A3A14140-4642-4512-9365-7D858A952DCF}" type="pres">
      <dgm:prSet presAssocID="{A4C40C11-AF24-4035-A73D-07A8A5D579E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AAC959-0CB1-44E6-89B3-197D50B9FE55}" type="pres">
      <dgm:prSet presAssocID="{A4C40C11-AF24-4035-A73D-07A8A5D579E0}" presName="parentRect" presStyleLbl="alignNode1" presStyleIdx="0" presStyleCnt="2"/>
      <dgm:spPr/>
    </dgm:pt>
    <dgm:pt modelId="{D06B2D75-3902-4F7B-BEC6-41AA578AC395}" type="pres">
      <dgm:prSet presAssocID="{A4C40C11-AF24-4035-A73D-07A8A5D579E0}" presName="adorn" presStyleLbl="fgAccFollow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zemét egyszínű kitöltéssel"/>
        </a:ext>
      </dgm:extLst>
    </dgm:pt>
    <dgm:pt modelId="{94E1EDFC-2113-4ED5-ACF4-B424AB516D24}" type="pres">
      <dgm:prSet presAssocID="{89EFB8E4-CA4D-4933-83A6-23A289C16760}" presName="sibTrans" presStyleLbl="sibTrans2D1" presStyleIdx="0" presStyleCnt="0"/>
      <dgm:spPr/>
    </dgm:pt>
    <dgm:pt modelId="{342AA353-4A90-4D47-83AD-88AF252741C5}" type="pres">
      <dgm:prSet presAssocID="{9AE49350-09DF-4085-9036-29BDF81DDEA8}" presName="compNode" presStyleCnt="0"/>
      <dgm:spPr/>
    </dgm:pt>
    <dgm:pt modelId="{45275035-6A29-4E75-A324-8D021DE8863D}" type="pres">
      <dgm:prSet presAssocID="{9AE49350-09DF-4085-9036-29BDF81DDEA8}" presName="childRect" presStyleLbl="bgAcc1" presStyleIdx="1" presStyleCnt="2">
        <dgm:presLayoutVars>
          <dgm:bulletEnabled val="1"/>
        </dgm:presLayoutVars>
      </dgm:prSet>
      <dgm:spPr/>
    </dgm:pt>
    <dgm:pt modelId="{6F185DD8-5F01-4B5E-9B94-ECF9918AE368}" type="pres">
      <dgm:prSet presAssocID="{9AE49350-09DF-4085-9036-29BDF81DDEA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E8C2A12-890E-4A02-886B-D41E230A941C}" type="pres">
      <dgm:prSet presAssocID="{9AE49350-09DF-4085-9036-29BDF81DDEA8}" presName="parentRect" presStyleLbl="alignNode1" presStyleIdx="1" presStyleCnt="2"/>
      <dgm:spPr/>
    </dgm:pt>
    <dgm:pt modelId="{6624045F-B59A-4C79-ADB0-F5DF7E71FF43}" type="pres">
      <dgm:prSet presAssocID="{9AE49350-09DF-4085-9036-29BDF81DDEA8}" presName="adorn" presStyleLbl="fgAccFollowNode1" presStyleIdx="1" presStyleCnt="2" custLinFactNeighborX="0" custLinFactNeighborY="18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ullám egyszínű kitöltéssel"/>
        </a:ext>
      </dgm:extLst>
    </dgm:pt>
  </dgm:ptLst>
  <dgm:cxnLst>
    <dgm:cxn modelId="{3E7A5E14-22DC-4F6E-A07F-5DB153661897}" type="presOf" srcId="{89EFB8E4-CA4D-4933-83A6-23A289C16760}" destId="{94E1EDFC-2113-4ED5-ACF4-B424AB516D24}" srcOrd="0" destOrd="0" presId="urn:microsoft.com/office/officeart/2005/8/layout/bList2"/>
    <dgm:cxn modelId="{B0455471-8315-4C93-B3FA-58296E70C685}" srcId="{2A207CC2-447C-4521-AEE6-FF8C8160358D}" destId="{A4C40C11-AF24-4035-A73D-07A8A5D579E0}" srcOrd="0" destOrd="0" parTransId="{BD600742-486C-4400-A818-3C65962F077C}" sibTransId="{89EFB8E4-CA4D-4933-83A6-23A289C16760}"/>
    <dgm:cxn modelId="{6D4964CC-D885-4B9A-BCA2-06A9065AC72F}" type="presOf" srcId="{9AE49350-09DF-4085-9036-29BDF81DDEA8}" destId="{6F185DD8-5F01-4B5E-9B94-ECF9918AE368}" srcOrd="0" destOrd="0" presId="urn:microsoft.com/office/officeart/2005/8/layout/bList2"/>
    <dgm:cxn modelId="{83BDDED2-6C01-4C6A-9BDF-755E21A89DE2}" srcId="{2A207CC2-447C-4521-AEE6-FF8C8160358D}" destId="{9AE49350-09DF-4085-9036-29BDF81DDEA8}" srcOrd="1" destOrd="0" parTransId="{6526F97B-88EC-41DF-A9CB-311F0CB89AEA}" sibTransId="{EAFB0642-D2F0-46ED-A12D-A7AAF2B0E0B9}"/>
    <dgm:cxn modelId="{B8929ED4-5DDD-485E-8190-463E20200D92}" type="presOf" srcId="{A4C40C11-AF24-4035-A73D-07A8A5D579E0}" destId="{A3A14140-4642-4512-9365-7D858A952DCF}" srcOrd="0" destOrd="0" presId="urn:microsoft.com/office/officeart/2005/8/layout/bList2"/>
    <dgm:cxn modelId="{F24C9CE4-A766-4D88-84E9-C6D05282CE23}" type="presOf" srcId="{2A207CC2-447C-4521-AEE6-FF8C8160358D}" destId="{A72C4FCA-5777-461E-B6A0-99514381943E}" srcOrd="0" destOrd="0" presId="urn:microsoft.com/office/officeart/2005/8/layout/bList2"/>
    <dgm:cxn modelId="{CE4506E9-C054-4A0F-A0CA-4226F0A3DF05}" type="presOf" srcId="{A4C40C11-AF24-4035-A73D-07A8A5D579E0}" destId="{77AAC959-0CB1-44E6-89B3-197D50B9FE55}" srcOrd="1" destOrd="0" presId="urn:microsoft.com/office/officeart/2005/8/layout/bList2"/>
    <dgm:cxn modelId="{EB8CA2E9-8C44-4502-B789-BC64BB780D40}" type="presOf" srcId="{9AE49350-09DF-4085-9036-29BDF81DDEA8}" destId="{CE8C2A12-890E-4A02-886B-D41E230A941C}" srcOrd="1" destOrd="0" presId="urn:microsoft.com/office/officeart/2005/8/layout/bList2"/>
    <dgm:cxn modelId="{462E8813-12C1-412D-9624-F9825CF8DABC}" type="presParOf" srcId="{A72C4FCA-5777-461E-B6A0-99514381943E}" destId="{67F4445F-0770-49AC-A49C-5EC0ED4500E5}" srcOrd="0" destOrd="0" presId="urn:microsoft.com/office/officeart/2005/8/layout/bList2"/>
    <dgm:cxn modelId="{C5CC043C-064F-493A-A671-26B705DCF01A}" type="presParOf" srcId="{67F4445F-0770-49AC-A49C-5EC0ED4500E5}" destId="{C00DC899-0FC3-47F8-827E-9EA2B4C1BCD4}" srcOrd="0" destOrd="0" presId="urn:microsoft.com/office/officeart/2005/8/layout/bList2"/>
    <dgm:cxn modelId="{3E21EBE6-F7F5-41F1-B135-1BCA7A9B69B0}" type="presParOf" srcId="{67F4445F-0770-49AC-A49C-5EC0ED4500E5}" destId="{A3A14140-4642-4512-9365-7D858A952DCF}" srcOrd="1" destOrd="0" presId="urn:microsoft.com/office/officeart/2005/8/layout/bList2"/>
    <dgm:cxn modelId="{E4E67ABF-3784-4ECE-A3BF-140450A8F692}" type="presParOf" srcId="{67F4445F-0770-49AC-A49C-5EC0ED4500E5}" destId="{77AAC959-0CB1-44E6-89B3-197D50B9FE55}" srcOrd="2" destOrd="0" presId="urn:microsoft.com/office/officeart/2005/8/layout/bList2"/>
    <dgm:cxn modelId="{1AE4CCD9-59CA-46B1-8CA3-495D1C519807}" type="presParOf" srcId="{67F4445F-0770-49AC-A49C-5EC0ED4500E5}" destId="{D06B2D75-3902-4F7B-BEC6-41AA578AC395}" srcOrd="3" destOrd="0" presId="urn:microsoft.com/office/officeart/2005/8/layout/bList2"/>
    <dgm:cxn modelId="{4ECDB94F-7203-4C10-A58D-314C64CF15EF}" type="presParOf" srcId="{A72C4FCA-5777-461E-B6A0-99514381943E}" destId="{94E1EDFC-2113-4ED5-ACF4-B424AB516D24}" srcOrd="1" destOrd="0" presId="urn:microsoft.com/office/officeart/2005/8/layout/bList2"/>
    <dgm:cxn modelId="{E7D5FA42-F72A-4072-9752-549E2F556D75}" type="presParOf" srcId="{A72C4FCA-5777-461E-B6A0-99514381943E}" destId="{342AA353-4A90-4D47-83AD-88AF252741C5}" srcOrd="2" destOrd="0" presId="urn:microsoft.com/office/officeart/2005/8/layout/bList2"/>
    <dgm:cxn modelId="{1E271D79-21C9-4EE4-889F-D751B086D0B0}" type="presParOf" srcId="{342AA353-4A90-4D47-83AD-88AF252741C5}" destId="{45275035-6A29-4E75-A324-8D021DE8863D}" srcOrd="0" destOrd="0" presId="urn:microsoft.com/office/officeart/2005/8/layout/bList2"/>
    <dgm:cxn modelId="{85751BE0-A98D-405A-A64F-E1BB158F834B}" type="presParOf" srcId="{342AA353-4A90-4D47-83AD-88AF252741C5}" destId="{6F185DD8-5F01-4B5E-9B94-ECF9918AE368}" srcOrd="1" destOrd="0" presId="urn:microsoft.com/office/officeart/2005/8/layout/bList2"/>
    <dgm:cxn modelId="{64835232-8BD8-45EB-80B5-578C31CC1840}" type="presParOf" srcId="{342AA353-4A90-4D47-83AD-88AF252741C5}" destId="{CE8C2A12-890E-4A02-886B-D41E230A941C}" srcOrd="2" destOrd="0" presId="urn:microsoft.com/office/officeart/2005/8/layout/bList2"/>
    <dgm:cxn modelId="{48AC9904-24A6-416F-9CA6-DD01861B85D3}" type="presParOf" srcId="{342AA353-4A90-4D47-83AD-88AF252741C5}" destId="{6624045F-B59A-4C79-ADB0-F5DF7E71FF43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DC899-0FC3-47F8-827E-9EA2B4C1BCD4}">
      <dsp:nvSpPr>
        <dsp:cNvPr id="0" name=""/>
        <dsp:cNvSpPr/>
      </dsp:nvSpPr>
      <dsp:spPr>
        <a:xfrm>
          <a:off x="331325" y="2213"/>
          <a:ext cx="3434171" cy="256353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AAC959-0CB1-44E6-89B3-197D50B9FE55}">
      <dsp:nvSpPr>
        <dsp:cNvPr id="0" name=""/>
        <dsp:cNvSpPr/>
      </dsp:nvSpPr>
      <dsp:spPr>
        <a:xfrm>
          <a:off x="331325" y="2565749"/>
          <a:ext cx="3434171" cy="1102320"/>
        </a:xfrm>
        <a:prstGeom prst="rect">
          <a:avLst/>
        </a:prstGeom>
        <a:solidFill>
          <a:srgbClr val="01285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Identify hotspots, e.g. illegal waste deposits near rivers</a:t>
          </a:r>
        </a:p>
      </dsp:txBody>
      <dsp:txXfrm>
        <a:off x="331325" y="2565749"/>
        <a:ext cx="2418430" cy="1102320"/>
      </dsp:txXfrm>
    </dsp:sp>
    <dsp:sp modelId="{D06B2D75-3902-4F7B-BEC6-41AA578AC395}">
      <dsp:nvSpPr>
        <dsp:cNvPr id="0" name=""/>
        <dsp:cNvSpPr/>
      </dsp:nvSpPr>
      <dsp:spPr>
        <a:xfrm>
          <a:off x="2846903" y="2740843"/>
          <a:ext cx="1201959" cy="1201959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275035-6A29-4E75-A324-8D021DE8863D}">
      <dsp:nvSpPr>
        <dsp:cNvPr id="0" name=""/>
        <dsp:cNvSpPr/>
      </dsp:nvSpPr>
      <dsp:spPr>
        <a:xfrm>
          <a:off x="4346641" y="2213"/>
          <a:ext cx="3434171" cy="256353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C2A12-890E-4A02-886B-D41E230A941C}">
      <dsp:nvSpPr>
        <dsp:cNvPr id="0" name=""/>
        <dsp:cNvSpPr/>
      </dsp:nvSpPr>
      <dsp:spPr>
        <a:xfrm>
          <a:off x="4346641" y="2565749"/>
          <a:ext cx="3434171" cy="1102320"/>
        </a:xfrm>
        <a:prstGeom prst="rect">
          <a:avLst/>
        </a:prstGeom>
        <a:solidFill>
          <a:srgbClr val="01285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Identify riverine litter accumulations on the water surface</a:t>
          </a:r>
        </a:p>
      </dsp:txBody>
      <dsp:txXfrm>
        <a:off x="4346641" y="2565749"/>
        <a:ext cx="2418430" cy="1102320"/>
      </dsp:txXfrm>
    </dsp:sp>
    <dsp:sp modelId="{6624045F-B59A-4C79-ADB0-F5DF7E71FF43}">
      <dsp:nvSpPr>
        <dsp:cNvPr id="0" name=""/>
        <dsp:cNvSpPr/>
      </dsp:nvSpPr>
      <dsp:spPr>
        <a:xfrm>
          <a:off x="6862218" y="2743055"/>
          <a:ext cx="1201959" cy="1201959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12C39806-BB1D-8F56-1BD4-E8FD84A886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C5BF43A-04E9-CC17-BD51-B26CC338B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71E59-BB6D-9C41-A61C-2D524682E115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98E5719-5CA3-B83A-6AB2-CC9AF2C948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441738D-8521-5BCA-A098-BEAAADEBC9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E7E85-FAC5-AA44-BBE8-3A2E745EC5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3843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A393B-998D-3C45-ACA4-5C51E3A83922}" type="datetimeFigureOut">
              <a:rPr lang="hu-HU" smtClean="0"/>
              <a:t>2026. 06. 30.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B25AA-5A0B-7648-B33A-37E9A013F9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8872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Tisza: </a:t>
            </a:r>
            <a:r>
              <a:rPr lang="hu-HU" dirty="0" err="1"/>
              <a:t>Ukraine</a:t>
            </a:r>
            <a:r>
              <a:rPr lang="hu-HU" dirty="0"/>
              <a:t>, </a:t>
            </a:r>
            <a:r>
              <a:rPr lang="hu-HU" dirty="0" err="1"/>
              <a:t>Romania</a:t>
            </a:r>
            <a:r>
              <a:rPr lang="hu-HU" dirty="0"/>
              <a:t>, Hungary, </a:t>
            </a:r>
            <a:r>
              <a:rPr lang="hu-HU" dirty="0" err="1"/>
              <a:t>Serbia</a:t>
            </a:r>
            <a:br>
              <a:rPr lang="hu-HU" dirty="0"/>
            </a:br>
            <a:r>
              <a:rPr lang="hu-HU" dirty="0"/>
              <a:t>D</a:t>
            </a:r>
            <a:r>
              <a:rPr lang="en-US" dirty="0" err="1"/>
              <a:t>rainage</a:t>
            </a:r>
            <a:r>
              <a:rPr lang="en-US" dirty="0"/>
              <a:t> basin also extends into Slovakia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8B25AA-5A0B-7648-B33A-37E9A013F97A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7563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PI: </a:t>
            </a:r>
            <a:r>
              <a:rPr lang="hu-HU" dirty="0" err="1"/>
              <a:t>defined</a:t>
            </a:r>
            <a:r>
              <a:rPr lang="hu-HU" dirty="0"/>
              <a:t> in 2020</a:t>
            </a:r>
          </a:p>
          <a:p>
            <a:r>
              <a:rPr lang="hu-HU" dirty="0"/>
              <a:t>API: </a:t>
            </a:r>
            <a:r>
              <a:rPr lang="hu-HU" dirty="0" err="1"/>
              <a:t>defined</a:t>
            </a:r>
            <a:r>
              <a:rPr lang="hu-HU" dirty="0"/>
              <a:t> in 2023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8B25AA-5A0B-7648-B33A-37E9A013F97A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8808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7576A917-C803-4400-FBEE-6B791AEA9A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Szöveg helye 10">
            <a:extLst>
              <a:ext uri="{FF2B5EF4-FFF2-40B4-BE49-F238E27FC236}">
                <a16:creationId xmlns:a16="http://schemas.microsoft.com/office/drawing/2014/main" id="{831FA102-844C-755E-D247-CB3718711D4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23900" y="2029968"/>
            <a:ext cx="10744200" cy="891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5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PREZENTÁCIÓ CÍME</a:t>
            </a:r>
          </a:p>
        </p:txBody>
      </p:sp>
      <p:sp>
        <p:nvSpPr>
          <p:cNvPr id="6" name="Szöveg helye 10">
            <a:extLst>
              <a:ext uri="{FF2B5EF4-FFF2-40B4-BE49-F238E27FC236}">
                <a16:creationId xmlns:a16="http://schemas.microsoft.com/office/drawing/2014/main" id="{DF9D8FEB-E57B-5F73-ADA2-8D7B7485DFAF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23900" y="2980944"/>
            <a:ext cx="10744200" cy="891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Prezentáció alcíme</a:t>
            </a:r>
          </a:p>
        </p:txBody>
      </p:sp>
      <p:sp>
        <p:nvSpPr>
          <p:cNvPr id="7" name="Szöveg helye 10">
            <a:extLst>
              <a:ext uri="{FF2B5EF4-FFF2-40B4-BE49-F238E27FC236}">
                <a16:creationId xmlns:a16="http://schemas.microsoft.com/office/drawing/2014/main" id="{605BC215-EB6B-138C-D66F-E7064E16F28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23900" y="4301824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Előadó neve</a:t>
            </a:r>
          </a:p>
        </p:txBody>
      </p:sp>
      <p:sp>
        <p:nvSpPr>
          <p:cNvPr id="8" name="Szöveg helye 10">
            <a:extLst>
              <a:ext uri="{FF2B5EF4-FFF2-40B4-BE49-F238E27FC236}">
                <a16:creationId xmlns:a16="http://schemas.microsoft.com/office/drawing/2014/main" id="{2A598985-FDB3-7140-588C-68FBF5A82B2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23900" y="5005912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Előadó titulusa</a:t>
            </a:r>
          </a:p>
        </p:txBody>
      </p:sp>
      <p:sp>
        <p:nvSpPr>
          <p:cNvPr id="9" name="Szöveg helye 10">
            <a:extLst>
              <a:ext uri="{FF2B5EF4-FFF2-40B4-BE49-F238E27FC236}">
                <a16:creationId xmlns:a16="http://schemas.microsoft.com/office/drawing/2014/main" id="{91323EAC-BA77-33AC-53B7-F24EA909AB2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23900" y="5705856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132068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jléc nélküli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10">
            <a:extLst>
              <a:ext uri="{FF2B5EF4-FFF2-40B4-BE49-F238E27FC236}">
                <a16:creationId xmlns:a16="http://schemas.microsoft.com/office/drawing/2014/main" id="{ACFC1F6F-F293-C843-538C-5B5685FD46B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824948"/>
            <a:ext cx="3212591" cy="48151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41EA52C-1E9D-EA5E-B2CC-17EFCB175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6" name="Szöveg helye 10">
            <a:extLst>
              <a:ext uri="{FF2B5EF4-FFF2-40B4-BE49-F238E27FC236}">
                <a16:creationId xmlns:a16="http://schemas.microsoft.com/office/drawing/2014/main" id="{D9D13E09-0F82-5456-63BF-CA3E8480C87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B18A01D-AB8A-1A1D-4805-AABE921EF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22305" y="824949"/>
            <a:ext cx="6831496" cy="4758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8441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áblázat helye 5">
            <a:extLst>
              <a:ext uri="{FF2B5EF4-FFF2-40B4-BE49-F238E27FC236}">
                <a16:creationId xmlns:a16="http://schemas.microsoft.com/office/drawing/2014/main" id="{A3ADE164-0269-1AA2-004B-8C8A82051E1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1579457"/>
            <a:ext cx="10515598" cy="3855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Open Sans" panose="020B0606030504020204" pitchFamily="34" charset="0"/>
              </a:defRPr>
            </a:lvl1pPr>
          </a:lstStyle>
          <a:p>
            <a:endParaRPr lang="hu-HU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BF8F6AA8-C013-1657-CB5A-D3067FF15D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 helye 10">
            <a:extLst>
              <a:ext uri="{FF2B5EF4-FFF2-40B4-BE49-F238E27FC236}">
                <a16:creationId xmlns:a16="http://schemas.microsoft.com/office/drawing/2014/main" id="{D8E6700D-6881-9CCD-3252-E02F5676557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598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2DEAFE30-1B1B-962C-732B-E5BEF7917E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3" name="Szöveg helye 10">
            <a:extLst>
              <a:ext uri="{FF2B5EF4-FFF2-40B4-BE49-F238E27FC236}">
                <a16:creationId xmlns:a16="http://schemas.microsoft.com/office/drawing/2014/main" id="{11CE3FB9-7112-50B3-73CE-4614F7CA6107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2509271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ró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71AF9BE7-CB87-3DFD-D2D3-1899D1D30D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1" name="Szöveg helye 10">
            <a:extLst>
              <a:ext uri="{FF2B5EF4-FFF2-40B4-BE49-F238E27FC236}">
                <a16:creationId xmlns:a16="http://schemas.microsoft.com/office/drawing/2014/main" id="{27654B00-1ACA-72E8-4C79-A237BB0FAEA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723900" y="2191523"/>
            <a:ext cx="10744200" cy="1710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/>
              <a:t>Köszönjük a figyelmet!</a:t>
            </a:r>
          </a:p>
        </p:txBody>
      </p:sp>
      <p:sp>
        <p:nvSpPr>
          <p:cNvPr id="12" name="Szöveg helye 10">
            <a:extLst>
              <a:ext uri="{FF2B5EF4-FFF2-40B4-BE49-F238E27FC236}">
                <a16:creationId xmlns:a16="http://schemas.microsoft.com/office/drawing/2014/main" id="{1B1DEF9F-AC4A-3457-057F-560795FA384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23900" y="4301824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Előadó neve</a:t>
            </a:r>
          </a:p>
        </p:txBody>
      </p:sp>
      <p:sp>
        <p:nvSpPr>
          <p:cNvPr id="13" name="Szöveg helye 10">
            <a:extLst>
              <a:ext uri="{FF2B5EF4-FFF2-40B4-BE49-F238E27FC236}">
                <a16:creationId xmlns:a16="http://schemas.microsoft.com/office/drawing/2014/main" id="{D2769BC2-6B1C-E731-CB6F-BC48B5D77D5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23900" y="5005912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Előadó titulusa</a:t>
            </a:r>
          </a:p>
        </p:txBody>
      </p:sp>
      <p:sp>
        <p:nvSpPr>
          <p:cNvPr id="14" name="Szöveg helye 10">
            <a:extLst>
              <a:ext uri="{FF2B5EF4-FFF2-40B4-BE49-F238E27FC236}">
                <a16:creationId xmlns:a16="http://schemas.microsoft.com/office/drawing/2014/main" id="{A35D0690-9E41-0FD7-2C21-CAE7926EAC53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23900" y="5705856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152948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övege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765AB793-C3EE-75F8-4E4A-2E20E9E093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A933D47C-7F86-9A48-A1AD-EEBD81F9A6A8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3940BA6A-A9B7-7219-4D85-FAE0F7D5ABF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3" name="Szöveg helye 10">
            <a:extLst>
              <a:ext uri="{FF2B5EF4-FFF2-40B4-BE49-F238E27FC236}">
                <a16:creationId xmlns:a16="http://schemas.microsoft.com/office/drawing/2014/main" id="{55729B78-CCC8-F712-B7DB-176E91D2D65F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838200" y="1607437"/>
            <a:ext cx="10515600" cy="1846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5" name="Szöveg helye 10">
            <a:extLst>
              <a:ext uri="{FF2B5EF4-FFF2-40B4-BE49-F238E27FC236}">
                <a16:creationId xmlns:a16="http://schemas.microsoft.com/office/drawing/2014/main" id="{ED6C24E1-FC98-931B-668F-1A2663E5498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282280" y="3786425"/>
            <a:ext cx="5125629" cy="18460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</p:txBody>
      </p:sp>
      <p:sp>
        <p:nvSpPr>
          <p:cNvPr id="6" name="Szöveg helye 10">
            <a:extLst>
              <a:ext uri="{FF2B5EF4-FFF2-40B4-BE49-F238E27FC236}">
                <a16:creationId xmlns:a16="http://schemas.microsoft.com/office/drawing/2014/main" id="{BA10B23C-BC2C-AA33-C513-FD8B9D46C29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3786425"/>
            <a:ext cx="5125629" cy="18460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</p:txBody>
      </p:sp>
      <p:sp>
        <p:nvSpPr>
          <p:cNvPr id="9" name="Szöveg helye 10">
            <a:extLst>
              <a:ext uri="{FF2B5EF4-FFF2-40B4-BE49-F238E27FC236}">
                <a16:creationId xmlns:a16="http://schemas.microsoft.com/office/drawing/2014/main" id="{5098D7CE-AAE8-B095-44BC-D69C66D1F5B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213134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zövegblokk - 1 ké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934CE5A9-19D5-B7FF-F605-96F82FA4FB0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Kép helye 2">
            <a:extLst>
              <a:ext uri="{FF2B5EF4-FFF2-40B4-BE49-F238E27FC236}">
                <a16:creationId xmlns:a16="http://schemas.microsoft.com/office/drawing/2014/main" id="{23D20630-BBCE-AC6F-5896-1CEEB00154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27089" y="1579457"/>
            <a:ext cx="5326711" cy="40040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BC05F114-74F4-CAB6-3497-7C63660FE88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3" name="Szöveg helye 10">
            <a:extLst>
              <a:ext uri="{FF2B5EF4-FFF2-40B4-BE49-F238E27FC236}">
                <a16:creationId xmlns:a16="http://schemas.microsoft.com/office/drawing/2014/main" id="{C43265EB-5A74-13B8-25EF-C234D04EBA7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82985"/>
            <a:ext cx="4287982" cy="37579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69FC214-A8DF-2334-7247-2170A8AA1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6" name="Szöveg helye 10">
            <a:extLst>
              <a:ext uri="{FF2B5EF4-FFF2-40B4-BE49-F238E27FC236}">
                <a16:creationId xmlns:a16="http://schemas.microsoft.com/office/drawing/2014/main" id="{E4F210FC-1016-425F-02B2-E3EE645E1BB4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207339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zövegblo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CE5C7C62-306F-C568-AC87-137E9C578BF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32B9E13B-D4C6-DDBF-DA2A-ED8F1AEADB5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CA91C60B-6859-7AF4-1D6C-CF5A6DEAC648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4977383" cy="40687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sp>
        <p:nvSpPr>
          <p:cNvPr id="9" name="Szöveg helye 10">
            <a:extLst>
              <a:ext uri="{FF2B5EF4-FFF2-40B4-BE49-F238E27FC236}">
                <a16:creationId xmlns:a16="http://schemas.microsoft.com/office/drawing/2014/main" id="{C6EA1AAF-19A4-379B-A811-68076AB37167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397429" y="1579456"/>
            <a:ext cx="4977383" cy="40687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FA96FDED-1213-82EC-1A9D-4FC90A80F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0AF073EC-750D-2DFB-C11E-4C39CA8DC2E4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323675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zövegblo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E4CEC806-06F8-0A8E-802F-451103EBAC0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737F6A48-F38F-FC31-62D0-11C22537C64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3" name="Szöveg helye 10">
            <a:extLst>
              <a:ext uri="{FF2B5EF4-FFF2-40B4-BE49-F238E27FC236}">
                <a16:creationId xmlns:a16="http://schemas.microsoft.com/office/drawing/2014/main" id="{1E6D20BC-2EF9-211F-E045-74EB3321F44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3212591" cy="4068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0AB37620-467A-3358-9635-1AE991B2990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4489704" y="1579456"/>
            <a:ext cx="3212591" cy="4068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44317DED-74F7-596D-46E5-4EFCB5B1B45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41207" y="1579456"/>
            <a:ext cx="3212591" cy="4068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36141E3-2650-7309-36C7-ECD2E619B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0614727D-5F43-1091-F059-56358E38304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125303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épe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FDFD7BA7-C2A9-595B-15D6-EDE5F7DAE2D1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Kép helye 2">
            <a:extLst>
              <a:ext uri="{FF2B5EF4-FFF2-40B4-BE49-F238E27FC236}">
                <a16:creationId xmlns:a16="http://schemas.microsoft.com/office/drawing/2014/main" id="{9E45454F-C86C-2D65-C04B-55E626DA88AE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265629" y="1579456"/>
            <a:ext cx="5067632" cy="40687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0" name="Kép helye 2">
            <a:extLst>
              <a:ext uri="{FF2B5EF4-FFF2-40B4-BE49-F238E27FC236}">
                <a16:creationId xmlns:a16="http://schemas.microsoft.com/office/drawing/2014/main" id="{176350A7-3ED8-9325-46CB-CA499869403F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8200" y="1579456"/>
            <a:ext cx="5011973" cy="40687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1BFA0AC3-D5FA-244D-2DF5-5874C6467C5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45C0CEC-C383-42CB-7D7B-C253C37D1E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6D82DBE0-A887-D830-B4E0-50498F0CA4C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4151485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épe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A371C297-1CA5-94ED-2895-3B1AF69D27B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Kép helye 2">
            <a:extLst>
              <a:ext uri="{FF2B5EF4-FFF2-40B4-BE49-F238E27FC236}">
                <a16:creationId xmlns:a16="http://schemas.microsoft.com/office/drawing/2014/main" id="{B4B0655C-B169-D423-90AB-F5CB238B3C4B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8199" y="1579456"/>
            <a:ext cx="2564928" cy="41254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0" name="Kép helye 2">
            <a:extLst>
              <a:ext uri="{FF2B5EF4-FFF2-40B4-BE49-F238E27FC236}">
                <a16:creationId xmlns:a16="http://schemas.microsoft.com/office/drawing/2014/main" id="{88B1D7E9-B3E8-D3A3-7C3B-46B669E00D44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639338" y="1579457"/>
            <a:ext cx="4693921" cy="41254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>
            <a:extLst>
              <a:ext uri="{FF2B5EF4-FFF2-40B4-BE49-F238E27FC236}">
                <a16:creationId xmlns:a16="http://schemas.microsoft.com/office/drawing/2014/main" id="{DE50A8AD-DAA0-C470-251A-FB13BCEC03F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738768" y="1579456"/>
            <a:ext cx="2564928" cy="41254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8A66C65D-5136-21C7-C4AA-39F449F6F4A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DC4FBAE-8E6D-4D61-C7ED-3B8AA103C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765D96AD-EB0E-433E-7DD3-3FEB95FE9F4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4117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ép címm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D3B63919-F8C0-E45C-09D0-60059DD8548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Kép helye 2">
            <a:extLst>
              <a:ext uri="{FF2B5EF4-FFF2-40B4-BE49-F238E27FC236}">
                <a16:creationId xmlns:a16="http://schemas.microsoft.com/office/drawing/2014/main" id="{885801D2-AD3D-65D3-7B5C-D11229926A4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38200" y="1557713"/>
            <a:ext cx="5021911" cy="32856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31" name="Kép helye 2">
            <a:extLst>
              <a:ext uri="{FF2B5EF4-FFF2-40B4-BE49-F238E27FC236}">
                <a16:creationId xmlns:a16="http://schemas.microsoft.com/office/drawing/2014/main" id="{BA351229-7C81-1BF9-C349-D053BA83B114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331888" y="1557713"/>
            <a:ext cx="5021911" cy="32856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567F4794-7128-84D5-187A-87B98CBB4B7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12964550-01B5-19AF-9500-49E3DD0D5A13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38200" y="5118900"/>
            <a:ext cx="5021911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Kép címe</a:t>
            </a:r>
          </a:p>
        </p:txBody>
      </p:sp>
      <p:sp>
        <p:nvSpPr>
          <p:cNvPr id="12" name="Szöveg helye 10">
            <a:extLst>
              <a:ext uri="{FF2B5EF4-FFF2-40B4-BE49-F238E27FC236}">
                <a16:creationId xmlns:a16="http://schemas.microsoft.com/office/drawing/2014/main" id="{9BE9CAC6-C1B1-88DE-E91F-5DF606EBF5F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332692" y="5118900"/>
            <a:ext cx="5021911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Kép címe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6C96EAD-3920-32E6-9EF2-412243961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728694AA-87CB-BD28-118C-72EAD9263FD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164083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öveg é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0CA8BCE7-0004-CA11-4864-2FBA560C6C6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30FAA482-BFF6-CAB1-8393-9DB2C3435DC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ACFC1F6F-F293-C843-538C-5B5685FD46B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3212591" cy="40606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sp>
        <p:nvSpPr>
          <p:cNvPr id="11" name="Diagram helye 10">
            <a:extLst>
              <a:ext uri="{FF2B5EF4-FFF2-40B4-BE49-F238E27FC236}">
                <a16:creationId xmlns:a16="http://schemas.microsoft.com/office/drawing/2014/main" id="{B11D781D-DBC5-AFF1-5464-03EB686EDB38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426343" y="1579563"/>
            <a:ext cx="6927457" cy="4060579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Open Sans" panose="020B0606030504020204" pitchFamily="34" charset="0"/>
              </a:defRPr>
            </a:lvl1pPr>
          </a:lstStyle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41EA52C-1E9D-EA5E-B2CC-17EFCB175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6" name="Szöveg helye 10">
            <a:extLst>
              <a:ext uri="{FF2B5EF4-FFF2-40B4-BE49-F238E27FC236}">
                <a16:creationId xmlns:a16="http://schemas.microsoft.com/office/drawing/2014/main" id="{D9D13E09-0F82-5456-63BF-CA3E8480C87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56913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2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3" r:id="rId6"/>
    <p:sldLayoutId id="2147483655" r:id="rId7"/>
    <p:sldLayoutId id="2147483656" r:id="rId8"/>
    <p:sldLayoutId id="2147483657" r:id="rId9"/>
    <p:sldLayoutId id="2147483660" r:id="rId10"/>
    <p:sldLayoutId id="2147483659" r:id="rId11"/>
    <p:sldLayoutId id="21474836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5" Type="http://schemas.openxmlformats.org/officeDocument/2006/relationships/hyperlink" Target="https://gis.inf.elte.hu/waste-detection/" TargetMode="Externa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GISLab-ELTE/WasteDetection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dl.acm.org/doi/10.1145/3715931.3715955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2A7E8302-AC9C-A66D-07A6-1A5B9DE4A49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sz="4400" b="1" noProof="0" dirty="0"/>
              <a:t>Automated Riverine Waste Detection Using Random Forest and Multispectral Satellite Imagery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A0576B3-4A8D-B0CB-EE63-AE28551463E8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sz="3200" u="sng" noProof="0" dirty="0"/>
              <a:t>Máté Cserép</a:t>
            </a:r>
            <a:r>
              <a:rPr lang="en-US" sz="3200" noProof="0" dirty="0"/>
              <a:t>, Botond Dénes, Zoltán Vincellér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B3461CE-3807-2ADD-A4F6-83F5C4B6A2F8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{mcserep, </a:t>
            </a:r>
            <a:r>
              <a:rPr lang="en-US" noProof="0" dirty="0" err="1"/>
              <a:t>jwdnzy</a:t>
            </a:r>
            <a:r>
              <a:rPr lang="en-US" noProof="0" dirty="0"/>
              <a:t>, </a:t>
            </a:r>
            <a:r>
              <a:rPr lang="en-US" noProof="0" dirty="0" err="1"/>
              <a:t>vzoli</a:t>
            </a:r>
            <a:r>
              <a:rPr lang="en-US" noProof="0" dirty="0"/>
              <a:t>}@inf.elte.hu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AD8B80AF-C083-C9ED-7D4F-EC1393814896}"/>
              </a:ext>
            </a:extLst>
          </p:cNvPr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</p:spTree>
    <p:extLst>
      <p:ext uri="{BB962C8B-B14F-4D97-AF65-F5344CB8AC3E}">
        <p14:creationId xmlns:p14="http://schemas.microsoft.com/office/powerpoint/2010/main" val="2020286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7ED00EFD-5C86-4C33-A104-7C98C11651C6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Numerical </a:t>
            </a:r>
            <a:r>
              <a:rPr lang="en-US" cap="all" noProof="0" dirty="0" err="1"/>
              <a:t>evaluatioN</a:t>
            </a:r>
            <a:endParaRPr lang="en-US" cap="all" noProof="0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B4C2F7D-3055-FE3B-CFC9-6A9337A865E6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8A672C06-356C-148C-5657-261A0B2604E2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3556012491"/>
              </p:ext>
            </p:extLst>
          </p:nvPr>
        </p:nvGraphicFramePr>
        <p:xfrm>
          <a:off x="838200" y="3096864"/>
          <a:ext cx="8852107" cy="2576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6375">
                  <a:extLst>
                    <a:ext uri="{9D8B030D-6E8A-4147-A177-3AD203B41FA5}">
                      <a16:colId xmlns:a16="http://schemas.microsoft.com/office/drawing/2014/main" val="777948842"/>
                    </a:ext>
                  </a:extLst>
                </a:gridCol>
                <a:gridCol w="2183542">
                  <a:extLst>
                    <a:ext uri="{9D8B030D-6E8A-4147-A177-3AD203B41FA5}">
                      <a16:colId xmlns:a16="http://schemas.microsoft.com/office/drawing/2014/main" val="634467187"/>
                    </a:ext>
                  </a:extLst>
                </a:gridCol>
                <a:gridCol w="2119070">
                  <a:extLst>
                    <a:ext uri="{9D8B030D-6E8A-4147-A177-3AD203B41FA5}">
                      <a16:colId xmlns:a16="http://schemas.microsoft.com/office/drawing/2014/main" val="165714806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8139129"/>
                    </a:ext>
                  </a:extLst>
                </a:gridCol>
              </a:tblGrid>
              <a:tr h="509080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Baseline RF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RF model with PCA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RF summer model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8469440"/>
                  </a:ext>
                </a:extLst>
              </a:tr>
              <a:tr h="516861">
                <a:tc>
                  <a:txBody>
                    <a:bodyPr/>
                    <a:lstStyle/>
                    <a:p>
                      <a:r>
                        <a:rPr lang="en-US" noProof="0" dirty="0"/>
                        <a:t>Extraction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41.31 %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65.25 %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39.63 %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687918"/>
                  </a:ext>
                </a:extLst>
              </a:tr>
              <a:tr h="516861">
                <a:tc>
                  <a:txBody>
                    <a:bodyPr/>
                    <a:lstStyle/>
                    <a:p>
                      <a:r>
                        <a:rPr lang="en-US" noProof="0" dirty="0"/>
                        <a:t>Match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29.32 %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34.99 %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28.05 %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651859"/>
                  </a:ext>
                </a:extLst>
              </a:tr>
              <a:tr h="516861">
                <a:tc>
                  <a:txBody>
                    <a:bodyPr/>
                    <a:lstStyle/>
                    <a:p>
                      <a:r>
                        <a:rPr lang="en-US" noProof="0" dirty="0"/>
                        <a:t>Commission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28.13 %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39.01 %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26.10 %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945912"/>
                  </a:ext>
                </a:extLst>
              </a:tr>
              <a:tr h="516861">
                <a:tc>
                  <a:txBody>
                    <a:bodyPr/>
                    <a:lstStyle/>
                    <a:p>
                      <a:r>
                        <a:rPr lang="en-US" noProof="0" dirty="0"/>
                        <a:t>Omission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70.67 %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65.00 %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71.27 %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508784"/>
                  </a:ext>
                </a:extLst>
              </a:tr>
            </a:tbl>
          </a:graphicData>
        </a:graphic>
      </p:graphicFrame>
      <p:sp>
        <p:nvSpPr>
          <p:cNvPr id="6" name="ValidationSiteSubtitle">
            <a:extLst>
              <a:ext uri="{FF2B5EF4-FFF2-40B4-BE49-F238E27FC236}">
                <a16:creationId xmlns:a16="http://schemas.microsoft.com/office/drawing/2014/main" id="{55C4A740-0F44-6E0E-FBFB-32BBA64481B6}"/>
              </a:ext>
            </a:extLst>
          </p:cNvPr>
          <p:cNvSpPr txBox="1"/>
          <p:nvPr/>
        </p:nvSpPr>
        <p:spPr>
          <a:xfrm>
            <a:off x="838198" y="1538271"/>
            <a:ext cx="10515600" cy="458316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400" b="1" noProof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Quantitive</a:t>
            </a:r>
            <a:r>
              <a:rPr lang="en-US" sz="24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evaluation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Performed on 3 satellite images for the validation site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Also trained a model from summer (May-October) images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Proved the most reliable for the operational objective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257280B-592F-7867-5B69-D8441D7160B6}"/>
              </a:ext>
            </a:extLst>
          </p:cNvPr>
          <p:cNvSpPr/>
          <p:nvPr/>
        </p:nvSpPr>
        <p:spPr>
          <a:xfrm>
            <a:off x="7586505" y="2994409"/>
            <a:ext cx="2190541" cy="277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80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020D4BCF-1043-FDAD-4FDF-79927A127002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QUALITATIVE Results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C5E42E7-770B-DF3B-1D76-8878DCC94635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79FF99FB-58EA-8359-B2EF-B78BDA520EDD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8200" y="5118900"/>
            <a:ext cx="5021911" cy="779482"/>
          </a:xfrm>
        </p:spPr>
        <p:txBody>
          <a:bodyPr/>
          <a:lstStyle/>
          <a:p>
            <a:r>
              <a:rPr lang="en-US" noProof="0" dirty="0"/>
              <a:t>Ground truth</a:t>
            </a:r>
            <a:br>
              <a:rPr lang="en-US" noProof="0" dirty="0"/>
            </a:br>
            <a:r>
              <a:rPr lang="en-US" sz="2000" i="1" noProof="0" dirty="0"/>
              <a:t>Visegrad, Drina, 7 May 2023</a:t>
            </a:r>
            <a:endParaRPr lang="en-US" i="1" noProof="0" dirty="0"/>
          </a:p>
        </p:txBody>
      </p:sp>
      <p:sp>
        <p:nvSpPr>
          <p:cNvPr id="7" name="Szöveg helye 6">
            <a:extLst>
              <a:ext uri="{FF2B5EF4-FFF2-40B4-BE49-F238E27FC236}">
                <a16:creationId xmlns:a16="http://schemas.microsoft.com/office/drawing/2014/main" id="{D123C748-46A3-13E0-B7A7-CE877A710A9C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332692" y="5118900"/>
            <a:ext cx="5132477" cy="779482"/>
          </a:xfrm>
        </p:spPr>
        <p:txBody>
          <a:bodyPr/>
          <a:lstStyle/>
          <a:p>
            <a:r>
              <a:rPr lang="en-US" noProof="0" dirty="0"/>
              <a:t>Random Forest result</a:t>
            </a:r>
            <a:br>
              <a:rPr lang="en-US" noProof="0" dirty="0"/>
            </a:br>
            <a:r>
              <a:rPr lang="en-US" sz="2200" i="1" noProof="0" dirty="0" err="1"/>
              <a:t>PlanetScope</a:t>
            </a:r>
            <a:r>
              <a:rPr lang="en-US" sz="2200" i="1" noProof="0" dirty="0"/>
              <a:t>, summer model</a:t>
            </a:r>
          </a:p>
        </p:txBody>
      </p:sp>
      <p:pic>
        <p:nvPicPr>
          <p:cNvPr id="8" name="Google Shape;145;p23">
            <a:extLst>
              <a:ext uri="{FF2B5EF4-FFF2-40B4-BE49-F238E27FC236}">
                <a16:creationId xmlns:a16="http://schemas.microsoft.com/office/drawing/2014/main" id="{21D918B3-F744-23F9-67C7-9FEB5AEB02BA}"/>
              </a:ext>
            </a:extLst>
          </p:cNvPr>
          <p:cNvPicPr preferRelativeResize="0">
            <a:picLocks noGrp="1"/>
          </p:cNvPicPr>
          <p:nvPr>
            <p:ph type="pic" idx="13"/>
          </p:nvPr>
        </p:nvPicPr>
        <p:blipFill>
          <a:blip r:embed="rId2">
            <a:alphaModFix/>
          </a:blip>
          <a:srcRect t="14551" b="14551"/>
          <a:stretch>
            <a:fillRect/>
          </a:stretch>
        </p:blipFill>
        <p:spPr>
          <a:xfrm>
            <a:off x="838200" y="1557338"/>
            <a:ext cx="5021263" cy="328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6;p23">
            <a:extLst>
              <a:ext uri="{FF2B5EF4-FFF2-40B4-BE49-F238E27FC236}">
                <a16:creationId xmlns:a16="http://schemas.microsoft.com/office/drawing/2014/main" id="{1383B19C-243D-05A7-B335-EA34FB30841C}"/>
              </a:ext>
            </a:extLst>
          </p:cNvPr>
          <p:cNvPicPr preferRelativeResize="0">
            <a:picLocks noGrp="1"/>
          </p:cNvPicPr>
          <p:nvPr>
            <p:ph type="pic" idx="14"/>
          </p:nvPr>
        </p:nvPicPr>
        <p:blipFill>
          <a:blip r:embed="rId3">
            <a:alphaModFix/>
          </a:blip>
          <a:srcRect t="14708" b="14708"/>
          <a:stretch>
            <a:fillRect/>
          </a:stretch>
        </p:blipFill>
        <p:spPr>
          <a:xfrm>
            <a:off x="6332538" y="1557338"/>
            <a:ext cx="5021262" cy="3286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2557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églalap 18">
            <a:extLst>
              <a:ext uri="{FF2B5EF4-FFF2-40B4-BE49-F238E27FC236}">
                <a16:creationId xmlns:a16="http://schemas.microsoft.com/office/drawing/2014/main" id="{CBEA1F2D-FFDB-E614-74A8-994F8D98F241}"/>
              </a:ext>
            </a:extLst>
          </p:cNvPr>
          <p:cNvSpPr/>
          <p:nvPr/>
        </p:nvSpPr>
        <p:spPr>
          <a:xfrm>
            <a:off x="653143" y="978018"/>
            <a:ext cx="10822075" cy="529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D340D57-857E-8ED4-2F0F-4628B6F31D1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38201" y="132449"/>
            <a:ext cx="10515598" cy="529404"/>
          </a:xfrm>
        </p:spPr>
        <p:txBody>
          <a:bodyPr/>
          <a:lstStyle/>
          <a:p>
            <a:r>
              <a:rPr lang="en-US" noProof="0" dirty="0"/>
              <a:t>MULTITEMPORAL ANALYIS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4434F31-D931-119B-CAA3-769750F89F3E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  <a:p>
            <a:endParaRPr lang="en-US" noProof="0" dirty="0"/>
          </a:p>
        </p:txBody>
      </p:sp>
      <p:pic>
        <p:nvPicPr>
          <p:cNvPr id="5" name="Picture 21" descr="A diagram of different colored shapes&#10;&#10;Description automatically generated">
            <a:extLst>
              <a:ext uri="{FF2B5EF4-FFF2-40B4-BE49-F238E27FC236}">
                <a16:creationId xmlns:a16="http://schemas.microsoft.com/office/drawing/2014/main" id="{10C001CA-3F9C-333E-7438-666F188413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95"/>
          <a:stretch/>
        </p:blipFill>
        <p:spPr>
          <a:xfrm rot="16200000">
            <a:off x="3510848" y="-665621"/>
            <a:ext cx="4997677" cy="8177815"/>
          </a:xfrm>
          <a:prstGeom prst="rect">
            <a:avLst/>
          </a:prstGeom>
        </p:spPr>
      </p:pic>
      <p:sp>
        <p:nvSpPr>
          <p:cNvPr id="12" name="TextBox 13">
            <a:extLst>
              <a:ext uri="{FF2B5EF4-FFF2-40B4-BE49-F238E27FC236}">
                <a16:creationId xmlns:a16="http://schemas.microsoft.com/office/drawing/2014/main" id="{75C4C51C-8668-7328-097C-A4B9528E7C9B}"/>
              </a:ext>
            </a:extLst>
          </p:cNvPr>
          <p:cNvSpPr txBox="1"/>
          <p:nvPr/>
        </p:nvSpPr>
        <p:spPr>
          <a:xfrm>
            <a:off x="3361260" y="639464"/>
            <a:ext cx="2056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Buffer &amp; intersection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45C7E56D-8C04-63F4-AB1C-83043A2E9698}"/>
              </a:ext>
            </a:extLst>
          </p:cNvPr>
          <p:cNvSpPr txBox="1"/>
          <p:nvPr/>
        </p:nvSpPr>
        <p:spPr>
          <a:xfrm>
            <a:off x="5188887" y="619367"/>
            <a:ext cx="1629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Crop intersection</a:t>
            </a: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F5D345CF-9D26-83C8-771A-6613809339B1}"/>
              </a:ext>
            </a:extLst>
          </p:cNvPr>
          <p:cNvSpPr txBox="1"/>
          <p:nvPr/>
        </p:nvSpPr>
        <p:spPr>
          <a:xfrm>
            <a:off x="7080412" y="619367"/>
            <a:ext cx="1250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Invert buffer</a:t>
            </a:r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22402B1D-6885-71D1-132F-B0187EA53C6B}"/>
              </a:ext>
            </a:extLst>
          </p:cNvPr>
          <p:cNvSpPr txBox="1"/>
          <p:nvPr/>
        </p:nvSpPr>
        <p:spPr>
          <a:xfrm>
            <a:off x="8703794" y="2286499"/>
            <a:ext cx="1567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 union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22345A0F-FD8C-3F0A-7A7A-BBB25076F3E4}"/>
              </a:ext>
            </a:extLst>
          </p:cNvPr>
          <p:cNvSpPr txBox="1"/>
          <p:nvPr/>
        </p:nvSpPr>
        <p:spPr>
          <a:xfrm>
            <a:off x="462225" y="1558296"/>
            <a:ext cx="1285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Epoch #1</a:t>
            </a:r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0530E37E-2105-E3B8-875B-67962F95A713}"/>
              </a:ext>
            </a:extLst>
          </p:cNvPr>
          <p:cNvSpPr txBox="1"/>
          <p:nvPr/>
        </p:nvSpPr>
        <p:spPr>
          <a:xfrm>
            <a:off x="462224" y="3239214"/>
            <a:ext cx="1285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Epoch #2</a:t>
            </a: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B859201B-0DF7-2AFE-1F51-5685016734F9}"/>
              </a:ext>
            </a:extLst>
          </p:cNvPr>
          <p:cNvSpPr txBox="1"/>
          <p:nvPr/>
        </p:nvSpPr>
        <p:spPr>
          <a:xfrm>
            <a:off x="462224" y="4930833"/>
            <a:ext cx="1285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Epoch #3</a:t>
            </a:r>
          </a:p>
        </p:txBody>
      </p:sp>
    </p:spTree>
    <p:extLst>
      <p:ext uri="{BB962C8B-B14F-4D97-AF65-F5344CB8AC3E}">
        <p14:creationId xmlns:p14="http://schemas.microsoft.com/office/powerpoint/2010/main" val="1449573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88500-76D1-4D72-B96E-3ECB84059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1CC62840-106A-1FDF-718E-FDDC883EA3CB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FURTHER APPROACHES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E71A5F3C-56C6-1726-128C-B2E5169A4045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7" name="Szöveg helye 2">
            <a:extLst>
              <a:ext uri="{FF2B5EF4-FFF2-40B4-BE49-F238E27FC236}">
                <a16:creationId xmlns:a16="http://schemas.microsoft.com/office/drawing/2014/main" id="{FA786993-4642-AA9F-4AFD-9FE491564117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5130521" cy="4068773"/>
          </a:xfrm>
        </p:spPr>
        <p:txBody>
          <a:bodyPr/>
          <a:lstStyle/>
          <a:p>
            <a:r>
              <a:rPr lang="en-US" sz="2400" b="1" noProof="0" dirty="0"/>
              <a:t>Use Sentinel-2 imagery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noProof="0" dirty="0">
                <a:ea typeface="Open Sans" panose="020B0606030504020204" pitchFamily="34" charset="0"/>
                <a:cs typeface="Open Sans" panose="020B0606030504020204" pitchFamily="34" charset="0"/>
              </a:rPr>
              <a:t>65 annotated images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noProof="0" dirty="0">
                <a:ea typeface="Open Sans" panose="020B0606030504020204" pitchFamily="34" charset="0"/>
                <a:cs typeface="Open Sans" panose="020B0606030504020204" pitchFamily="34" charset="0"/>
              </a:rPr>
              <a:t>Lower spatial resolution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noProof="0" dirty="0">
                <a:ea typeface="Open Sans" panose="020B0606030504020204" pitchFamily="34" charset="0"/>
                <a:cs typeface="Open Sans" panose="020B0606030504020204" pitchFamily="34" charset="0"/>
              </a:rPr>
              <a:t>Higher spectral resolution</a:t>
            </a:r>
          </a:p>
          <a:p>
            <a:pPr marL="1028700" lvl="1" indent="-342900"/>
            <a:r>
              <a:rPr lang="en-US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Replace PI with API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noProof="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000" noProof="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0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zöveg helye 5">
            <a:extLst>
              <a:ext uri="{FF2B5EF4-FFF2-40B4-BE49-F238E27FC236}">
                <a16:creationId xmlns:a16="http://schemas.microsoft.com/office/drawing/2014/main" id="{E3F5A49D-96CA-652B-ABF7-6E4C186EE678}"/>
              </a:ext>
            </a:extLst>
          </p:cNvPr>
          <p:cNvSpPr txBox="1">
            <a:spLocks/>
          </p:cNvSpPr>
          <p:nvPr/>
        </p:nvSpPr>
        <p:spPr>
          <a:xfrm>
            <a:off x="6223279" y="5062889"/>
            <a:ext cx="5130521" cy="5294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noProof="0" dirty="0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Visegrad, Drina, Bosnia-Herzegovina</a:t>
            </a:r>
          </a:p>
        </p:txBody>
      </p:sp>
      <p:pic>
        <p:nvPicPr>
          <p:cNvPr id="6" name="Google Shape;164;p25">
            <a:extLst>
              <a:ext uri="{FF2B5EF4-FFF2-40B4-BE49-F238E27FC236}">
                <a16:creationId xmlns:a16="http://schemas.microsoft.com/office/drawing/2014/main" id="{03686FB4-06AD-AF70-C375-1343A9C8B76C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alphaModFix/>
          </a:blip>
          <a:srcRect t="13542" b="13542"/>
          <a:stretch>
            <a:fillRect/>
          </a:stretch>
        </p:blipFill>
        <p:spPr>
          <a:xfrm>
            <a:off x="6223279" y="1501327"/>
            <a:ext cx="5021263" cy="32861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3530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D968BBA1-9D57-9CB2-3144-2D638095D9B1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Using Sentinel-2 data and Adjusted Plastic Index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43A63F0-126B-762D-3C88-A00EFA5442AF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525FD289-87D7-5D12-47D5-58A0907A018D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8200" y="5118900"/>
            <a:ext cx="5130521" cy="529404"/>
          </a:xfrm>
        </p:spPr>
        <p:txBody>
          <a:bodyPr/>
          <a:lstStyle/>
          <a:p>
            <a:r>
              <a:rPr lang="en-US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Random Forest result</a:t>
            </a:r>
            <a:br>
              <a:rPr lang="en-US" sz="2200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</a:br>
            <a:r>
              <a:rPr lang="en-US" sz="2200" i="1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Sentinel-2, based on API</a:t>
            </a:r>
          </a:p>
        </p:txBody>
      </p:sp>
      <p:sp>
        <p:nvSpPr>
          <p:cNvPr id="7" name="Szöveg helye 6">
            <a:extLst>
              <a:ext uri="{FF2B5EF4-FFF2-40B4-BE49-F238E27FC236}">
                <a16:creationId xmlns:a16="http://schemas.microsoft.com/office/drawing/2014/main" id="{DA1229DA-C266-5430-BAC5-7768708DC29F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332693" y="5118900"/>
            <a:ext cx="5021108" cy="529404"/>
          </a:xfrm>
        </p:spPr>
        <p:txBody>
          <a:bodyPr/>
          <a:lstStyle/>
          <a:p>
            <a:r>
              <a:rPr lang="en-US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Detected waste with confidence</a:t>
            </a:r>
          </a:p>
        </p:txBody>
      </p:sp>
      <p:pic>
        <p:nvPicPr>
          <p:cNvPr id="8" name="Google Shape;164;p25">
            <a:extLst>
              <a:ext uri="{FF2B5EF4-FFF2-40B4-BE49-F238E27FC236}">
                <a16:creationId xmlns:a16="http://schemas.microsoft.com/office/drawing/2014/main" id="{E31235BB-5BFA-FA23-93B8-74970F7B9370}"/>
              </a:ext>
            </a:extLst>
          </p:cNvPr>
          <p:cNvPicPr preferRelativeResize="0">
            <a:picLocks noGrp="1"/>
          </p:cNvPicPr>
          <p:nvPr>
            <p:ph type="pic" idx="13"/>
          </p:nvPr>
        </p:nvPicPr>
        <p:blipFill>
          <a:blip r:embed="rId2">
            <a:alphaModFix/>
          </a:blip>
          <a:srcRect t="13542" b="13542"/>
          <a:stretch>
            <a:fillRect/>
          </a:stretch>
        </p:blipFill>
        <p:spPr>
          <a:xfrm>
            <a:off x="838200" y="1557338"/>
            <a:ext cx="5021263" cy="32861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Google Shape;165;p25">
            <a:extLst>
              <a:ext uri="{FF2B5EF4-FFF2-40B4-BE49-F238E27FC236}">
                <a16:creationId xmlns:a16="http://schemas.microsoft.com/office/drawing/2014/main" id="{55B879DD-3BA2-63C2-E922-BB081C4A24CF}"/>
              </a:ext>
            </a:extLst>
          </p:cNvPr>
          <p:cNvPicPr preferRelativeResize="0">
            <a:picLocks noGrp="1"/>
          </p:cNvPicPr>
          <p:nvPr>
            <p:ph type="pic" idx="14"/>
          </p:nvPr>
        </p:nvPicPr>
        <p:blipFill>
          <a:blip r:embed="rId3">
            <a:alphaModFix/>
          </a:blip>
          <a:srcRect t="13742" b="13742"/>
          <a:stretch>
            <a:fillRect/>
          </a:stretch>
        </p:blipFill>
        <p:spPr>
          <a:xfrm>
            <a:off x="6332538" y="1557338"/>
            <a:ext cx="5021262" cy="32861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2770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1827616D-3B4E-098F-D0FE-ACCB4A2E416B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Using Sentinel-2 data and Adjusted Plastic Index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6A0100C-9AE5-4C07-35B0-E98DB4756631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9" name="Szöveg helye 4">
            <a:extLst>
              <a:ext uri="{FF2B5EF4-FFF2-40B4-BE49-F238E27FC236}">
                <a16:creationId xmlns:a16="http://schemas.microsoft.com/office/drawing/2014/main" id="{B1CEC08A-18EE-417B-630F-A52F819F2CD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170089" y="5199611"/>
            <a:ext cx="5021911" cy="52940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2400" noProof="0" dirty="0" err="1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Rakhiv</a:t>
            </a:r>
            <a:r>
              <a:rPr lang="en-US" sz="2400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, Tisza, Ukraine</a:t>
            </a:r>
            <a:br>
              <a:rPr lang="en-US" sz="2400" i="1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</a:br>
            <a:r>
              <a:rPr lang="en-US" sz="2200" i="1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Sentinel-2, based on API</a:t>
            </a:r>
            <a:endParaRPr lang="en-US" sz="2200" noProof="0" dirty="0">
              <a:solidFill>
                <a:schemeClr val="dk2"/>
              </a:solidFill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</p:txBody>
      </p:sp>
      <p:pic>
        <p:nvPicPr>
          <p:cNvPr id="10" name="Google Shape;154;p24">
            <a:extLst>
              <a:ext uri="{FF2B5EF4-FFF2-40B4-BE49-F238E27FC236}">
                <a16:creationId xmlns:a16="http://schemas.microsoft.com/office/drawing/2014/main" id="{512D7CC2-0E9F-1046-B0F5-9B1428AC7919}"/>
              </a:ext>
            </a:extLst>
          </p:cNvPr>
          <p:cNvPicPr preferRelativeResize="0">
            <a:picLocks noGrp="1"/>
          </p:cNvPicPr>
          <p:nvPr>
            <p:ph type="pic" idx="13"/>
          </p:nvPr>
        </p:nvPicPr>
        <p:blipFill rotWithShape="1">
          <a:blip r:embed="rId2">
            <a:alphaModFix/>
          </a:blip>
          <a:srcRect l="51481" t="12136" r="1270" b="6713"/>
          <a:stretch/>
        </p:blipFill>
        <p:spPr>
          <a:xfrm>
            <a:off x="838200" y="1557338"/>
            <a:ext cx="6175549" cy="403959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" name="Google Shape;155;p24">
            <a:extLst>
              <a:ext uri="{FF2B5EF4-FFF2-40B4-BE49-F238E27FC236}">
                <a16:creationId xmlns:a16="http://schemas.microsoft.com/office/drawing/2014/main" id="{B89E168E-F884-E3C7-9F58-44CEB8DEF241}"/>
              </a:ext>
            </a:extLst>
          </p:cNvPr>
          <p:cNvPicPr preferRelativeResize="0">
            <a:picLocks noGrp="1"/>
          </p:cNvPicPr>
          <p:nvPr>
            <p:ph type="pic" idx="14"/>
          </p:nvPr>
        </p:nvPicPr>
        <p:blipFill rotWithShape="1">
          <a:blip r:embed="rId2">
            <a:alphaModFix/>
          </a:blip>
          <a:srcRect l="63253" t="62676" r="24097" b="4130"/>
          <a:stretch/>
        </p:blipFill>
        <p:spPr>
          <a:xfrm>
            <a:off x="7953161" y="1516581"/>
            <a:ext cx="3400639" cy="328655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" name="Google Shape;156;p24">
            <a:extLst>
              <a:ext uri="{FF2B5EF4-FFF2-40B4-BE49-F238E27FC236}">
                <a16:creationId xmlns:a16="http://schemas.microsoft.com/office/drawing/2014/main" id="{CDF56440-45F2-9695-BED9-124E6DC96343}"/>
              </a:ext>
            </a:extLst>
          </p:cNvPr>
          <p:cNvSpPr/>
          <p:nvPr/>
        </p:nvSpPr>
        <p:spPr>
          <a:xfrm>
            <a:off x="2582426" y="4461468"/>
            <a:ext cx="1235948" cy="1135464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noProof="0" dirty="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" name="Google Shape;157;p24">
            <a:extLst>
              <a:ext uri="{FF2B5EF4-FFF2-40B4-BE49-F238E27FC236}">
                <a16:creationId xmlns:a16="http://schemas.microsoft.com/office/drawing/2014/main" id="{8C65B376-E460-4F8B-5F5A-D75DCA47AD6F}"/>
              </a:ext>
            </a:extLst>
          </p:cNvPr>
          <p:cNvCxnSpPr>
            <a:cxnSpLocks/>
            <a:stCxn id="12" idx="7"/>
            <a:endCxn id="11" idx="2"/>
          </p:cNvCxnSpPr>
          <p:nvPr/>
        </p:nvCxnSpPr>
        <p:spPr>
          <a:xfrm flipV="1">
            <a:off x="3637374" y="3159856"/>
            <a:ext cx="4315787" cy="1467897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23524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9F721FDB-BAC1-A28B-11D0-3245C2488359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Using U-Net++ CNN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85A298C-594F-7C09-D7B1-D886171A1215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22BDD412-035B-C86F-7303-890888C2F0D4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5345" y="5088288"/>
            <a:ext cx="5243040" cy="710628"/>
          </a:xfrm>
        </p:spPr>
        <p:txBody>
          <a:bodyPr/>
          <a:lstStyle/>
          <a:p>
            <a:r>
              <a:rPr lang="en-US" sz="2200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Visegrad, Drina, Bosnia-Herzegovina</a:t>
            </a:r>
            <a:br>
              <a:rPr lang="en-US" sz="2200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</a:br>
            <a:r>
              <a:rPr lang="en-US" sz="2200" i="1" noProof="0" dirty="0">
                <a:solidFill>
                  <a:schemeClr val="dk2"/>
                </a:solidFill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U-NET++ detected waste with confidence</a:t>
            </a:r>
          </a:p>
        </p:txBody>
      </p:sp>
      <p:pic>
        <p:nvPicPr>
          <p:cNvPr id="9" name="Google Shape;172;p26">
            <a:extLst>
              <a:ext uri="{FF2B5EF4-FFF2-40B4-BE49-F238E27FC236}">
                <a16:creationId xmlns:a16="http://schemas.microsoft.com/office/drawing/2014/main" id="{188D23F5-007C-A9CD-C57C-10D51A8F6433}"/>
              </a:ext>
            </a:extLst>
          </p:cNvPr>
          <p:cNvPicPr preferRelativeResize="0">
            <a:picLocks noGrp="1"/>
          </p:cNvPicPr>
          <p:nvPr>
            <p:ph type="pic" idx="13"/>
          </p:nvPr>
        </p:nvPicPr>
        <p:blipFill>
          <a:blip r:embed="rId2">
            <a:alphaModFix/>
          </a:blip>
          <a:srcRect t="24446" r="50949" b="42"/>
          <a:stretch/>
        </p:blipFill>
        <p:spPr>
          <a:xfrm>
            <a:off x="6285345" y="1527892"/>
            <a:ext cx="5019481" cy="3284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72;p26">
            <a:extLst>
              <a:ext uri="{FF2B5EF4-FFF2-40B4-BE49-F238E27FC236}">
                <a16:creationId xmlns:a16="http://schemas.microsoft.com/office/drawing/2014/main" id="{017A1E7A-EEE7-6F45-3AD4-991DE879A6D2}"/>
              </a:ext>
            </a:extLst>
          </p:cNvPr>
          <p:cNvPicPr preferRelativeResize="0">
            <a:picLocks noGrp="1"/>
          </p:cNvPicPr>
          <p:nvPr>
            <p:ph type="pic" idx="14"/>
          </p:nvPr>
        </p:nvPicPr>
        <p:blipFill>
          <a:blip r:embed="rId3">
            <a:alphaModFix/>
          </a:blip>
          <a:srcRect l="52077" t="25379" b="845"/>
          <a:stretch>
            <a:fillRect/>
          </a:stretch>
        </p:blipFill>
        <p:spPr>
          <a:xfrm>
            <a:off x="6334319" y="1558504"/>
            <a:ext cx="5019481" cy="32849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 helye 2">
            <a:extLst>
              <a:ext uri="{FF2B5EF4-FFF2-40B4-BE49-F238E27FC236}">
                <a16:creationId xmlns:a16="http://schemas.microsoft.com/office/drawing/2014/main" id="{0F07CB3A-5E97-69C9-C514-3DEF7C750204}"/>
              </a:ext>
            </a:extLst>
          </p:cNvPr>
          <p:cNvSpPr txBox="1">
            <a:spLocks/>
          </p:cNvSpPr>
          <p:nvPr/>
        </p:nvSpPr>
        <p:spPr>
          <a:xfrm>
            <a:off x="838201" y="1579456"/>
            <a:ext cx="5130521" cy="40687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Further ML approaches</a:t>
            </a:r>
          </a:p>
          <a:p>
            <a:pPr marL="342900" indent="-342900"/>
            <a:r>
              <a:rPr lang="en-US" sz="24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Convolutional Neural Networks</a:t>
            </a:r>
          </a:p>
          <a:p>
            <a:pPr marL="800100" lvl="1" indent="-342900"/>
            <a:r>
              <a:rPr lang="en-US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UNET, UNET++</a:t>
            </a:r>
          </a:p>
          <a:p>
            <a:pPr marL="800100" lvl="1" indent="-342900"/>
            <a:r>
              <a:rPr lang="en-US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data insufficient for stable, acceptable results</a:t>
            </a:r>
          </a:p>
          <a:p>
            <a:pPr marL="342900" indent="-342900"/>
            <a:r>
              <a:rPr lang="en-US" sz="2400" noProof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XGBoost</a:t>
            </a:r>
            <a:endParaRPr lang="hu-HU" sz="24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/>
            <a:r>
              <a:rPr lang="hu-HU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SVM</a:t>
            </a:r>
            <a:endParaRPr lang="en-US" sz="24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04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ABB67467-49DB-FBF7-AD0D-EED3AF704B9F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Interactive web demo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2DA5B14-C09C-B4F8-906D-4CB0F8982CDA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pic>
        <p:nvPicPr>
          <p:cNvPr id="11" name="2023-04-15 11-04-12">
            <a:hlinkClick r:id="" action="ppaction://media"/>
            <a:extLst>
              <a:ext uri="{FF2B5EF4-FFF2-40B4-BE49-F238E27FC236}">
                <a16:creationId xmlns:a16="http://schemas.microsoft.com/office/drawing/2014/main" id="{718C286B-DDA1-CF8F-CC25-B4A5ACFAD6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04" t="6732" r="3155" b="4037"/>
          <a:stretch/>
        </p:blipFill>
        <p:spPr>
          <a:xfrm>
            <a:off x="838200" y="1471567"/>
            <a:ext cx="8467846" cy="4398006"/>
          </a:xfrm>
          <a:prstGeom prst="rect">
            <a:avLst/>
          </a:prstGeom>
          <a:ln w="3175">
            <a:noFill/>
          </a:ln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6D38F612-A8D3-360D-9F97-7A30A3B827CA}"/>
              </a:ext>
            </a:extLst>
          </p:cNvPr>
          <p:cNvSpPr txBox="1"/>
          <p:nvPr/>
        </p:nvSpPr>
        <p:spPr>
          <a:xfrm rot="16200000">
            <a:off x="7708214" y="3625410"/>
            <a:ext cx="3841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hlinkClick r:id="rId5"/>
              </a:rPr>
              <a:t>https://gis.inf.elte.hu/waste-detection/</a:t>
            </a:r>
            <a:r>
              <a:rPr lang="en-US" noProof="0" dirty="0"/>
              <a:t> 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5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7A95119-CC93-DCC5-B8D4-4B2C7924793C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Summary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FFA436D-AF5B-A689-D80C-AF10DF7F572F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id="{D17F2655-930E-6E39-1258-B6E0429E7545}"/>
              </a:ext>
            </a:extLst>
          </p:cNvPr>
          <p:cNvSpPr txBox="1">
            <a:spLocks/>
          </p:cNvSpPr>
          <p:nvPr/>
        </p:nvSpPr>
        <p:spPr>
          <a:xfrm>
            <a:off x="838200" y="1426866"/>
            <a:ext cx="10515600" cy="4381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 of a classification method for plastic waste detection</a:t>
            </a:r>
          </a:p>
          <a:p>
            <a:pPr marL="8001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Based on machine learning approaches: Random Forest, U-NET++, etc.</a:t>
            </a:r>
          </a:p>
          <a:p>
            <a:pPr marL="342900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 of a framework for repeatable and cost-effective monitoring</a:t>
            </a:r>
          </a:p>
          <a:p>
            <a:pPr marL="8001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Accelerating the detection of illegal landfills near rivers and floating waste accumulations on rivers</a:t>
            </a:r>
          </a:p>
          <a:p>
            <a:pPr marL="8001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Supporting waste collection campaigns with an automated monitoring system in cooperation with the </a:t>
            </a:r>
            <a:r>
              <a:rPr lang="en-US" sz="2000" i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Plastic Cup Initiative</a:t>
            </a:r>
          </a:p>
          <a:p>
            <a:pPr marL="342900" indent="-342900"/>
            <a:r>
              <a:rPr lang="en-US" sz="20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source: </a:t>
            </a:r>
            <a:r>
              <a:rPr lang="en-US" sz="20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https://github.com/GISLab-ELTE/WasteDetection</a:t>
            </a:r>
            <a:endParaRPr lang="en-US" sz="2000" i="1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Ongoing research:</a:t>
            </a:r>
          </a:p>
          <a:p>
            <a:pPr marL="8001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 of the Local Binary Pattern (LBP) – a technique known from CV – for detecting plastic waste when supplemented with neighborhood features</a:t>
            </a:r>
          </a:p>
          <a:p>
            <a:pPr marL="8001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Examining methods that can be used to correct the imbalance in the applied RF</a:t>
            </a:r>
          </a:p>
          <a:p>
            <a:pPr marL="8001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Integration of hydrological data and forecasting</a:t>
            </a:r>
          </a:p>
        </p:txBody>
      </p:sp>
    </p:spTree>
    <p:extLst>
      <p:ext uri="{BB962C8B-B14F-4D97-AF65-F5344CB8AC3E}">
        <p14:creationId xmlns:p14="http://schemas.microsoft.com/office/powerpoint/2010/main" val="11096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A30E-ACD9-48BC-80CF-9E1F9F4D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D587FF9D-9925-45FD-703E-44537124D309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Previous publications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E4912F1-BB39-B99A-2651-092B2FE54CE2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id="{0581596A-21C5-5D8C-4902-3B1AA1DE430D}"/>
              </a:ext>
            </a:extLst>
          </p:cNvPr>
          <p:cNvSpPr txBox="1">
            <a:spLocks/>
          </p:cNvSpPr>
          <p:nvPr/>
        </p:nvSpPr>
        <p:spPr>
          <a:xfrm>
            <a:off x="838200" y="1426866"/>
            <a:ext cx="10515600" cy="4381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A. Molnár, K. </a:t>
            </a:r>
            <a:r>
              <a:rPr lang="en-US" sz="2000" noProof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Málnás</a:t>
            </a: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S. Bőhm, M. Gyalai-Korpos, M. Cserép, T. Kiss: Comparative Analysis of Riverine Plastic Pollution Combining Citizen Science, Remote Sensing and Water Quality Monitoring Techniques, </a:t>
            </a:r>
            <a:r>
              <a:rPr lang="en-US" sz="2000" i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Sustainability</a:t>
            </a: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vol. 16 (12), art. 5040, 2024. DOI: 10.3390/su16125040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A. Molnar, K. </a:t>
            </a:r>
            <a:r>
              <a:rPr lang="en-US" sz="2000" noProof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Málnás</a:t>
            </a: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M. Gyalai-Korpos, M. Cserép: Monitoring Coastal Riverine Litter Accumulations in the Tisza River Basin, </a:t>
            </a:r>
            <a:r>
              <a:rPr lang="en-US" sz="2000" i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Proceedings of the 5th World’s Large Rivers Conference, </a:t>
            </a: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Wien, Austria,</a:t>
            </a:r>
            <a:r>
              <a:rPr lang="en-US" sz="2000" i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2023.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D. Magyar, M. Cserép, Z. Vincellér, A. Molnár: Waste Detection and Change Analysis based on Multispectral Satellite Imagery, </a:t>
            </a:r>
            <a:r>
              <a:rPr lang="en-US" sz="2000" i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Proceedings of KEPAF</a:t>
            </a: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art. 53., p. 18., 2023. DOI: 10.48550/arXiv.2303.14521</a:t>
            </a:r>
          </a:p>
        </p:txBody>
      </p:sp>
    </p:spTree>
    <p:extLst>
      <p:ext uri="{BB962C8B-B14F-4D97-AF65-F5344CB8AC3E}">
        <p14:creationId xmlns:p14="http://schemas.microsoft.com/office/powerpoint/2010/main" val="373719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ép helye 1">
            <a:extLst>
              <a:ext uri="{FF2B5EF4-FFF2-40B4-BE49-F238E27FC236}">
                <a16:creationId xmlns:a16="http://schemas.microsoft.com/office/drawing/2014/main" id="{E7B91AB6-9CAF-990B-6FFD-FF5F4D7148E7}"/>
              </a:ext>
            </a:extLst>
          </p:cNvPr>
          <p:cNvSpPr>
            <a:spLocks noGrp="1"/>
          </p:cNvSpPr>
          <p:nvPr>
            <p:ph type="pic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AA528D3-BA8F-D4FA-E14B-8FDF36303994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F19C7D1-38C5-7ADC-CF4B-EF292CF82703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Motivation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04E5AC9-A1AC-8CD7-9B57-7FEDB824B5E4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pic>
        <p:nvPicPr>
          <p:cNvPr id="14" name="Google Shape;113;p19">
            <a:extLst>
              <a:ext uri="{FF2B5EF4-FFF2-40B4-BE49-F238E27FC236}">
                <a16:creationId xmlns:a16="http://schemas.microsoft.com/office/drawing/2014/main" id="{C918F0B3-45EA-FEC7-CA7E-A5E791AB6E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4610" r="11694" b="-58"/>
          <a:stretch/>
        </p:blipFill>
        <p:spPr>
          <a:xfrm>
            <a:off x="0" y="1564776"/>
            <a:ext cx="6096000" cy="442404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" name="Google Shape;114;p19">
            <a:extLst>
              <a:ext uri="{FF2B5EF4-FFF2-40B4-BE49-F238E27FC236}">
                <a16:creationId xmlns:a16="http://schemas.microsoft.com/office/drawing/2014/main" id="{6260EC20-ECC3-9052-E6C5-7F978F5EF3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740" t="3360" r="42970" b="40444"/>
          <a:stretch/>
        </p:blipFill>
        <p:spPr>
          <a:xfrm>
            <a:off x="6096000" y="1564776"/>
            <a:ext cx="6096000" cy="442404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4A03888C-93C5-1748-62EE-DFF63446DFE2}"/>
              </a:ext>
            </a:extLst>
          </p:cNvPr>
          <p:cNvSpPr txBox="1"/>
          <p:nvPr/>
        </p:nvSpPr>
        <p:spPr>
          <a:xfrm>
            <a:off x="2453834" y="5368619"/>
            <a:ext cx="3663180" cy="646331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noProof="0" dirty="0"/>
              <a:t>Location: </a:t>
            </a:r>
            <a:r>
              <a:rPr lang="en-US" noProof="0" dirty="0" err="1"/>
              <a:t>Rakhiv</a:t>
            </a:r>
            <a:r>
              <a:rPr lang="en-US" noProof="0" dirty="0"/>
              <a:t>, Tisza River, Ukraine</a:t>
            </a:r>
            <a:br>
              <a:rPr lang="en-US" noProof="0" dirty="0"/>
            </a:br>
            <a:r>
              <a:rPr lang="en-US" noProof="0" dirty="0"/>
              <a:t>Source: Plastic Cup Initiative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7E073C79-7092-A32C-8E6B-98E46BFA3747}"/>
              </a:ext>
            </a:extLst>
          </p:cNvPr>
          <p:cNvSpPr txBox="1"/>
          <p:nvPr/>
        </p:nvSpPr>
        <p:spPr>
          <a:xfrm>
            <a:off x="9234434" y="5368619"/>
            <a:ext cx="2957565" cy="646331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noProof="0" dirty="0"/>
              <a:t>Location: Tisza River, Hungary</a:t>
            </a:r>
            <a:br>
              <a:rPr lang="en-US" noProof="0" dirty="0"/>
            </a:br>
            <a:r>
              <a:rPr lang="en-US" noProof="0" dirty="0"/>
              <a:t>Source: </a:t>
            </a:r>
            <a:r>
              <a:rPr lang="en-US" noProof="0" dirty="0" err="1"/>
              <a:t>Nyírdrón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89665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AF6C694E-79C5-3E86-8318-0CB2D1406F81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 noProof="0" dirty="0"/>
              <a:t>Thanks for your attention!</a:t>
            </a:r>
          </a:p>
          <a:p>
            <a:r>
              <a:rPr lang="en-US" noProof="0" dirty="0"/>
              <a:t>Questions?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29362EE-55DA-C2CF-5A72-1A78A0C39920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u="sng" noProof="0" dirty="0"/>
              <a:t>Máté Cserép</a:t>
            </a:r>
            <a:r>
              <a:rPr lang="en-US" noProof="0" dirty="0"/>
              <a:t>, Botond Dénes, Zoltán Vincellér</a:t>
            </a:r>
          </a:p>
          <a:p>
            <a:endParaRPr lang="en-US" noProof="0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92F642E-4266-8314-8CA8-4C59530F74E2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{mcserep, </a:t>
            </a:r>
            <a:r>
              <a:rPr lang="en-US" noProof="0" dirty="0" err="1"/>
              <a:t>jwdnzy</a:t>
            </a:r>
            <a:r>
              <a:rPr lang="en-US" noProof="0" dirty="0"/>
              <a:t>, </a:t>
            </a:r>
            <a:r>
              <a:rPr lang="en-US" noProof="0" dirty="0" err="1"/>
              <a:t>vzoli</a:t>
            </a:r>
            <a:r>
              <a:rPr lang="en-US" noProof="0" dirty="0"/>
              <a:t>}@inf.elte.hu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1256700D-7DFF-0F75-1166-91865FD81E9C}"/>
              </a:ext>
            </a:extLst>
          </p:cNvPr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</p:spTree>
    <p:extLst>
      <p:ext uri="{BB962C8B-B14F-4D97-AF65-F5344CB8AC3E}">
        <p14:creationId xmlns:p14="http://schemas.microsoft.com/office/powerpoint/2010/main" val="1130882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BF5F5551-591F-FBBB-4ED7-0986FB65FE2D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cap="all" noProof="0" dirty="0"/>
              <a:t>Objectives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2EF570F-4F8D-2526-F999-D044EBC7A61C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graphicFrame>
        <p:nvGraphicFramePr>
          <p:cNvPr id="6" name="Szövegdoboz 4">
            <a:extLst>
              <a:ext uri="{FF2B5EF4-FFF2-40B4-BE49-F238E27FC236}">
                <a16:creationId xmlns:a16="http://schemas.microsoft.com/office/drawing/2014/main" id="{94EC09B2-4C9A-4DDE-4790-A41BD34C8E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8810088"/>
              </p:ext>
            </p:extLst>
          </p:nvPr>
        </p:nvGraphicFramePr>
        <p:xfrm>
          <a:off x="1898248" y="1655179"/>
          <a:ext cx="8395504" cy="3945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Kép 4">
            <a:extLst>
              <a:ext uri="{FF2B5EF4-FFF2-40B4-BE49-F238E27FC236}">
                <a16:creationId xmlns:a16="http://schemas.microsoft.com/office/drawing/2014/main" id="{1B1EC262-7EB6-2FAB-9BA2-1E85E0B53B2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325" r="12325"/>
          <a:stretch>
            <a:fillRect/>
          </a:stretch>
        </p:blipFill>
        <p:spPr>
          <a:xfrm>
            <a:off x="6244889" y="1657392"/>
            <a:ext cx="3434171" cy="2563536"/>
          </a:xfrm>
          <a:prstGeom prst="round2SameRect">
            <a:avLst>
              <a:gd name="adj1" fmla="val 8000"/>
              <a:gd name="adj2" fmla="val 0"/>
            </a:avLst>
          </a:prstGeom>
        </p:spPr>
      </p:pic>
      <p:pic>
        <p:nvPicPr>
          <p:cNvPr id="8" name="Google Shape;113;p19">
            <a:extLst>
              <a:ext uri="{FF2B5EF4-FFF2-40B4-BE49-F238E27FC236}">
                <a16:creationId xmlns:a16="http://schemas.microsoft.com/office/drawing/2014/main" id="{475B01D4-67B5-D9E2-5E7E-CBFA6868999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t="235" b="235"/>
          <a:stretch/>
        </p:blipFill>
        <p:spPr>
          <a:xfrm>
            <a:off x="2229573" y="1657392"/>
            <a:ext cx="3434171" cy="2563536"/>
          </a:xfrm>
          <a:prstGeom prst="round2SameRect">
            <a:avLst>
              <a:gd name="adj1" fmla="val 8000"/>
              <a:gd name="adj2" fmla="val 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796308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C7EC35C9-05C0-4CCC-1DA8-C477AEA672A2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DATA SOURCES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93C7D61-9034-0F68-A2D8-BF3A0C0CFE77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  <a:p>
            <a:endParaRPr lang="en-US" noProof="0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id="{A376A155-90F1-4E8B-F2AC-BD947DC7063F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4977383" cy="4068773"/>
          </a:xfrm>
        </p:spPr>
        <p:txBody>
          <a:bodyPr/>
          <a:lstStyle/>
          <a:p>
            <a:pPr algn="ctr">
              <a:lnSpc>
                <a:spcPct val="114000"/>
              </a:lnSpc>
            </a:pPr>
            <a:r>
              <a:rPr lang="en-US" sz="2000" b="1" noProof="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Sentinel-2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Spatial resolution: 10-20-60 m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Spectral resolution: 13 bands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Revisit time: 5 days</a:t>
            </a:r>
          </a:p>
        </p:txBody>
      </p:sp>
      <p:sp>
        <p:nvSpPr>
          <p:cNvPr id="7" name="Szöveg helye 4">
            <a:extLst>
              <a:ext uri="{FF2B5EF4-FFF2-40B4-BE49-F238E27FC236}">
                <a16:creationId xmlns:a16="http://schemas.microsoft.com/office/drawing/2014/main" id="{A64D3113-43CA-DCB9-0130-01201BC7C633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397429" y="1579456"/>
            <a:ext cx="4977383" cy="4068773"/>
          </a:xfrm>
        </p:spPr>
        <p:txBody>
          <a:bodyPr/>
          <a:lstStyle/>
          <a:p>
            <a:pPr algn="ctr">
              <a:lnSpc>
                <a:spcPct val="114000"/>
              </a:lnSpc>
            </a:pPr>
            <a:r>
              <a:rPr lang="en-US" sz="2000" b="1" noProof="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PlanetScope</a:t>
            </a:r>
            <a:endParaRPr lang="en-US" sz="2000" b="1" noProof="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Spatial resolution: 3 m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Spectral resolution: 4 bands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rgbClr val="0128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Revisit time: 1 day</a:t>
            </a:r>
            <a:endParaRPr lang="en-US" sz="2000" noProof="0" dirty="0"/>
          </a:p>
          <a:p>
            <a:endParaRPr lang="en-US" sz="2000" noProof="0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D8E8C981-DA66-12EC-CF9E-8F87C5F5B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" b="1479"/>
          <a:stretch/>
        </p:blipFill>
        <p:spPr>
          <a:xfrm>
            <a:off x="1763757" y="3583707"/>
            <a:ext cx="3126270" cy="23134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025BC0AC-006D-15A3-3D75-AA0315D0BA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9" b="659"/>
          <a:stretch/>
        </p:blipFill>
        <p:spPr>
          <a:xfrm>
            <a:off x="7322985" y="3583336"/>
            <a:ext cx="3126270" cy="23138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8496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F6BA9860-843D-9F9F-103D-29BAFD68D17E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PRIMARY METHOD: RANDOM FOREST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6418125-3731-D174-73F2-664CB05DD4AB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7" name="Szöveg helye 2">
            <a:extLst>
              <a:ext uri="{FF2B5EF4-FFF2-40B4-BE49-F238E27FC236}">
                <a16:creationId xmlns:a16="http://schemas.microsoft.com/office/drawing/2014/main" id="{FDC8AA03-78C2-9F82-FA07-BA657DE88290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4977383" cy="4068773"/>
          </a:xfrm>
        </p:spPr>
        <p:txBody>
          <a:bodyPr/>
          <a:lstStyle/>
          <a:p>
            <a:r>
              <a:rPr lang="en-US" b="1" noProof="0" dirty="0"/>
              <a:t>Machine learning based method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/>
              <a:t>Well-known and simple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US" noProof="0" dirty="0">
                <a:ea typeface="Open Sans" panose="020B0606030504020204" pitchFamily="34" charset="0"/>
                <a:cs typeface="Open Sans" panose="020B0606030504020204" pitchFamily="34" charset="0"/>
              </a:rPr>
              <a:t>equires less training data</a:t>
            </a:r>
          </a:p>
          <a:p>
            <a:endParaRPr lang="en-US" sz="2000" noProof="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noProof="0" dirty="0"/>
              <a:t>Classification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/>
              <a:t>Intensity values of spectral bands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/>
              <a:t>Spectral indices:</a:t>
            </a:r>
          </a:p>
          <a:p>
            <a:pPr marL="10287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NDVI, RNDVI, NDWI, SR, etc.</a:t>
            </a:r>
          </a:p>
          <a:p>
            <a:pPr marL="10287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 (Plastic Index)</a:t>
            </a:r>
          </a:p>
          <a:p>
            <a:pPr marL="1028700" lvl="1" indent="-342900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API (Adjusted Plastic Index)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9F1F14AA-49DD-F413-EFD8-2BFB892C77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05" r="52197" b="2828"/>
          <a:stretch/>
        </p:blipFill>
        <p:spPr>
          <a:xfrm rot="10800000">
            <a:off x="5171609" y="4431084"/>
            <a:ext cx="455468" cy="123979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Formulas Text">
                <a:extLst>
                  <a:ext uri="{FF2B5EF4-FFF2-40B4-BE49-F238E27FC236}">
                    <a16:creationId xmlns:a16="http://schemas.microsoft.com/office/drawing/2014/main" id="{65D42756-A767-470E-83BA-51E8CF242A35}"/>
                  </a:ext>
                </a:extLst>
              </p:cNvPr>
              <p:cNvSpPr txBox="1"/>
              <p:nvPr/>
            </p:nvSpPr>
            <p:spPr>
              <a:xfrm>
                <a:off x="6122038" y="3191737"/>
                <a:ext cx="4130153" cy="2971800"/>
              </a:xfrm>
              <a:prstGeom prst="rect">
                <a:avLst/>
              </a:prstGeom>
              <a:noFill/>
            </p:spPr>
            <p:txBody>
              <a:bodyPr vertOverflow="overflow" vert="horz" wrap="square" rtlCol="0" anchor="ctr" anchorCtr="0">
                <a:noAutofit/>
              </a:bodyPr>
              <a:lstStyle/>
              <a:p>
                <a:pPr algn="l">
                  <a:spcBef>
                    <a:spcPts val="7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500" noProof="0">
                          <a:latin typeface="Cambria Math" panose="02040503050406030204" pitchFamily="18" charset="0"/>
                        </a:rPr>
                        <m:t>𝑃𝐼</m:t>
                      </m:r>
                      <m:r>
                        <a:rPr lang="en-US" sz="1500" noProof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1500" i="1" noProof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𝑁𝐼𝑅</m:t>
                          </m:r>
                        </m:num>
                        <m:den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𝑁𝐼𝑅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 + 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𝑅𝐸𝐷</m:t>
                          </m:r>
                        </m:den>
                      </m:f>
                    </m:oMath>
                  </m:oMathPara>
                </a14:m>
                <a:endParaRPr lang="en-US" noProof="0" dirty="0"/>
              </a:p>
              <a:p>
                <a:pPr algn="l">
                  <a:spcBef>
                    <a:spcPts val="7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500" noProof="0">
                          <a:latin typeface="Cambria Math" panose="02040503050406030204" pitchFamily="18" charset="0"/>
                        </a:rPr>
                        <m:t>𝑁𝐷𝑉𝐼</m:t>
                      </m:r>
                      <m:r>
                        <a:rPr lang="en-US" sz="1500" noProof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1500" i="1" noProof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𝑁𝐼𝑅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 − 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𝑅𝐸𝐷</m:t>
                          </m:r>
                        </m:num>
                        <m:den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𝑁𝐼𝑅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 + 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𝑅𝐸𝐷</m:t>
                          </m:r>
                        </m:den>
                      </m:f>
                    </m:oMath>
                  </m:oMathPara>
                </a14:m>
                <a:endParaRPr lang="en-US" noProof="0" dirty="0"/>
              </a:p>
              <a:p>
                <a:pPr algn="l">
                  <a:spcBef>
                    <a:spcPts val="7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500" noProof="0">
                          <a:latin typeface="Cambria Math" panose="02040503050406030204" pitchFamily="18" charset="0"/>
                        </a:rPr>
                        <m:t>𝑀𝑁𝐷𝐵𝐼</m:t>
                      </m:r>
                      <m:r>
                        <a:rPr lang="en-US" sz="1500" noProof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1500" i="1" noProof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𝑆𝑊𝐼𝑅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 − 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𝑁𝐼𝑅</m:t>
                          </m:r>
                        </m:num>
                        <m:den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𝑆𝑊𝐼𝑅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 + </m:t>
                          </m:r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𝑁𝐼𝑅</m:t>
                          </m:r>
                        </m:den>
                      </m:f>
                    </m:oMath>
                  </m:oMathPara>
                </a14:m>
                <a:endParaRPr lang="en-US" noProof="0" dirty="0"/>
              </a:p>
              <a:p>
                <a:pPr algn="l">
                  <a:spcBef>
                    <a:spcPts val="7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 noProof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𝐴𝑃𝐼</m:t>
                          </m:r>
                        </m:e>
                        <m:sub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500" noProof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500" i="1" noProof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500" i="1" noProof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𝑃𝐼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 − 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𝑁𝐷𝑉𝐼</m:t>
                                </m:r>
                              </m:e>
                              <m:e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𝑖𝑓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𝑁𝐷𝑉𝐼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 &gt; 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𝑃𝐼</m:t>
                                </m:r>
                              </m:e>
                              <m:e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𝑜𝑡h𝑒𝑟𝑤𝑖𝑠𝑒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noProof="0" dirty="0"/>
              </a:p>
              <a:p>
                <a:pPr algn="l">
                  <a:spcBef>
                    <a:spcPts val="7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500" i="1" noProof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𝐴𝑃𝐼</m:t>
                          </m:r>
                        </m:e>
                        <m:sub>
                          <m:r>
                            <a:rPr lang="en-US" sz="1500" noProof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500" noProof="0">
                          <a:latin typeface="Cambria Math" panose="02040503050406030204" pitchFamily="18" charset="0"/>
                        </a:rPr>
                        <m:t> =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500" i="1" noProof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500" i="1" noProof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1500" i="1" noProof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500" noProof="0">
                                        <a:latin typeface="Cambria Math" panose="02040503050406030204" pitchFamily="18" charset="0"/>
                                      </a:rPr>
                                      <m:t>𝐴𝑃𝐼</m:t>
                                    </m:r>
                                  </m:e>
                                  <m:sub>
                                    <m:r>
                                      <a:rPr lang="en-US" sz="1500" noProof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 − 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𝑀𝑁𝐷𝐵𝐼</m:t>
                                </m:r>
                              </m:e>
                              <m:e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𝑖𝑓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𝑀𝑁𝐷𝐵𝐼</m:t>
                                </m:r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 &gt; 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1500" i="1" noProof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500" noProof="0">
                                        <a:latin typeface="Cambria Math" panose="02040503050406030204" pitchFamily="18" charset="0"/>
                                      </a:rPr>
                                      <m:t>𝐴𝑃𝐼</m:t>
                                    </m:r>
                                  </m:e>
                                  <m:sub>
                                    <m:r>
                                      <a:rPr lang="en-US" sz="1500" noProof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1500" noProof="0">
                                    <a:latin typeface="Cambria Math" panose="02040503050406030204" pitchFamily="18" charset="0"/>
                                  </a:rPr>
                                  <m:t>𝑜𝑡h𝑒𝑟𝑤𝑖𝑠𝑒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noProof="0" dirty="0"/>
              </a:p>
            </p:txBody>
          </p:sp>
        </mc:Choice>
        <mc:Fallback>
          <p:sp>
            <p:nvSpPr>
              <p:cNvPr id="3" name="Formulas Text">
                <a:extLst>
                  <a:ext uri="{FF2B5EF4-FFF2-40B4-BE49-F238E27FC236}">
                    <a16:creationId xmlns:a16="http://schemas.microsoft.com/office/drawing/2014/main" id="{65D42756-A767-470E-83BA-51E8CF242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038" y="3191737"/>
                <a:ext cx="4130153" cy="29718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AF53D71D-8538-A0FD-1D4E-C60CD10F3CBD}"/>
              </a:ext>
            </a:extLst>
          </p:cNvPr>
          <p:cNvCxnSpPr>
            <a:cxnSpLocks/>
          </p:cNvCxnSpPr>
          <p:nvPr/>
        </p:nvCxnSpPr>
        <p:spPr>
          <a:xfrm flipV="1">
            <a:off x="5707039" y="4789709"/>
            <a:ext cx="340416" cy="2076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Kép 17">
            <a:extLst>
              <a:ext uri="{FF2B5EF4-FFF2-40B4-BE49-F238E27FC236}">
                <a16:creationId xmlns:a16="http://schemas.microsoft.com/office/drawing/2014/main" id="{F7F35B41-A986-16A8-DB9E-779CA96BA6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330578" y="1323154"/>
            <a:ext cx="4661088" cy="357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8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42946DE3-9C3E-A523-C8D3-E721426E9F84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TRAINING DATA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87951BF-EEA0-AC94-3C6A-24B6BEC1644F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  <a:p>
            <a:endParaRPr lang="en-US" noProof="0" dirty="0"/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id="{434C41B9-45BD-88E0-B260-BE3A053FDC29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5763566" cy="4068773"/>
          </a:xfrm>
        </p:spPr>
        <p:txBody>
          <a:bodyPr/>
          <a:lstStyle/>
          <a:p>
            <a:r>
              <a:rPr lang="en-US" b="1" noProof="0" dirty="0"/>
              <a:t>Training locations: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/>
              <a:t>29 legal landfills and their surroundings in Romania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 err="1"/>
              <a:t>Kisköre</a:t>
            </a:r>
            <a:r>
              <a:rPr lang="en-US" noProof="0" dirty="0"/>
              <a:t> Hydroelectric Power Plant </a:t>
            </a:r>
            <a:br>
              <a:rPr lang="en-US" noProof="0" dirty="0"/>
            </a:br>
            <a:r>
              <a:rPr lang="en-US" noProof="0" dirty="0"/>
              <a:t>in Hungary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noProof="0" dirty="0"/>
          </a:p>
          <a:p>
            <a:r>
              <a:rPr lang="en-US" b="1" noProof="0" dirty="0"/>
              <a:t>Training dataset:</a:t>
            </a:r>
            <a:endParaRPr lang="en-US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 err="1">
                <a:ea typeface="Open Sans" panose="020B0606030504020204" pitchFamily="34" charset="0"/>
                <a:cs typeface="Open Sans" panose="020B0606030504020204" pitchFamily="34" charset="0"/>
              </a:rPr>
              <a:t>PlanetScope</a:t>
            </a:r>
            <a:r>
              <a:rPr lang="en-US" noProof="0" dirty="0">
                <a:ea typeface="Open Sans" panose="020B0606030504020204" pitchFamily="34" charset="0"/>
                <a:cs typeface="Open Sans" panose="020B0606030504020204" pitchFamily="34" charset="0"/>
              </a:rPr>
              <a:t> satellite imagery</a:t>
            </a:r>
          </a:p>
          <a:p>
            <a:pPr marL="1028700" lvl="1" indent="-342900"/>
            <a:r>
              <a:rPr lang="en-US" sz="22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meter / pixel spatial resolution</a:t>
            </a:r>
          </a:p>
          <a:p>
            <a:pPr marL="1028700" lvl="1" indent="-342900"/>
            <a:r>
              <a:rPr lang="en-US" sz="22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 million pixels of training data</a:t>
            </a:r>
          </a:p>
        </p:txBody>
      </p:sp>
      <p:pic>
        <p:nvPicPr>
          <p:cNvPr id="9" name="Picture 4" descr="A bridge with a crane in the background&#10;&#10;Description automatically generated">
            <a:extLst>
              <a:ext uri="{FF2B5EF4-FFF2-40B4-BE49-F238E27FC236}">
                <a16:creationId xmlns:a16="http://schemas.microsoft.com/office/drawing/2014/main" id="{7E5793D7-09DE-9EE2-2C4A-2F0971BC3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9"/>
          <a:stretch>
            <a:fillRect/>
          </a:stretch>
        </p:blipFill>
        <p:spPr>
          <a:xfrm>
            <a:off x="7264957" y="1524312"/>
            <a:ext cx="4088841" cy="43810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5967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F4580-C127-6E4D-C7F8-447FDCA21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03B7C443-AE79-0C16-E135-90968F6C664D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MODEL TRAINING – LABEL WEIGHTING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11B8209-4CB5-719E-CA39-DE7AA6EBABB5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  <a:p>
            <a:endParaRPr lang="en-US" noProof="0" dirty="0"/>
          </a:p>
        </p:txBody>
      </p:sp>
      <p:sp>
        <p:nvSpPr>
          <p:cNvPr id="7" name="Szöveg helye 4">
            <a:extLst>
              <a:ext uri="{FF2B5EF4-FFF2-40B4-BE49-F238E27FC236}">
                <a16:creationId xmlns:a16="http://schemas.microsoft.com/office/drawing/2014/main" id="{9AF084D7-3332-A34B-B329-9D8ACF610520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59213" y="1579456"/>
            <a:ext cx="10515600" cy="1993803"/>
          </a:xfrm>
        </p:spPr>
        <p:txBody>
          <a:bodyPr/>
          <a:lstStyle/>
          <a:p>
            <a:r>
              <a:rPr lang="en-US" b="1" noProof="0" dirty="0"/>
              <a:t>Challenge #1: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>
                <a:ea typeface="Open Sans" panose="020B0606030504020204" pitchFamily="34" charset="0"/>
                <a:cs typeface="Open Sans" panose="020B0606030504020204" pitchFamily="34" charset="0"/>
              </a:rPr>
              <a:t>The amount of waste in the training data is significantly smaller </a:t>
            </a:r>
            <a:br>
              <a:rPr lang="en-US" noProof="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noProof="0" dirty="0">
                <a:ea typeface="Open Sans" panose="020B0606030504020204" pitchFamily="34" charset="0"/>
                <a:cs typeface="Open Sans" panose="020B0606030504020204" pitchFamily="34" charset="0"/>
              </a:rPr>
              <a:t>compared to the other classes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>
                <a:ea typeface="Open Sans" panose="020B0606030504020204" pitchFamily="34" charset="0"/>
                <a:cs typeface="Open Sans" panose="020B0606030504020204" pitchFamily="34" charset="0"/>
              </a:rPr>
              <a:t>Weighting according to the distribution of the training data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7254BA9-E2A0-76E3-78DB-A5E33431C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4" y="3081271"/>
            <a:ext cx="5780432" cy="2867911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86F04711-3A3D-4DC6-A70F-E4F3437F9996}"/>
              </a:ext>
            </a:extLst>
          </p:cNvPr>
          <p:cNvSpPr txBox="1"/>
          <p:nvPr/>
        </p:nvSpPr>
        <p:spPr>
          <a:xfrm>
            <a:off x="3517900" y="5676900"/>
            <a:ext cx="1092200" cy="25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en-US" sz="1200" b="1" noProof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Waste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0193BF6-34A2-4BC9-8249-6CFFD2B916D0}"/>
              </a:ext>
            </a:extLst>
          </p:cNvPr>
          <p:cNvSpPr txBox="1"/>
          <p:nvPr/>
        </p:nvSpPr>
        <p:spPr>
          <a:xfrm>
            <a:off x="4635500" y="5676900"/>
            <a:ext cx="1092200" cy="25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en-US" sz="1200" b="1" noProof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4A2DFF1C-0F54-40B6-A452-B9F4A7742DDD}"/>
              </a:ext>
            </a:extLst>
          </p:cNvPr>
          <p:cNvSpPr txBox="1"/>
          <p:nvPr/>
        </p:nvSpPr>
        <p:spPr>
          <a:xfrm>
            <a:off x="5765800" y="5676900"/>
            <a:ext cx="1092200" cy="25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en-US" sz="1200" b="1" noProof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Forest / Pasture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E4BC31E3-C3FE-492A-83CE-93EC05B8FD53}"/>
              </a:ext>
            </a:extLst>
          </p:cNvPr>
          <p:cNvSpPr txBox="1"/>
          <p:nvPr/>
        </p:nvSpPr>
        <p:spPr>
          <a:xfrm>
            <a:off x="6883400" y="5676900"/>
            <a:ext cx="1092200" cy="25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en-US" sz="1200" b="1" noProof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Field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5D5DC37D-2E88-4750-9D21-D86D2A1EA375}"/>
              </a:ext>
            </a:extLst>
          </p:cNvPr>
          <p:cNvSpPr txBox="1"/>
          <p:nvPr/>
        </p:nvSpPr>
        <p:spPr>
          <a:xfrm>
            <a:off x="8013700" y="5676900"/>
            <a:ext cx="1092200" cy="25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en-US" sz="1200" b="1" noProof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Unknown</a:t>
            </a:r>
          </a:p>
        </p:txBody>
      </p:sp>
    </p:spTree>
    <p:extLst>
      <p:ext uri="{BB962C8B-B14F-4D97-AF65-F5344CB8AC3E}">
        <p14:creationId xmlns:p14="http://schemas.microsoft.com/office/powerpoint/2010/main" val="1995806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E0972-C2D4-F388-0884-66905B50F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78427412-7CA1-DC88-B1AC-3C2860F54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140" y="2743200"/>
            <a:ext cx="6650306" cy="3203993"/>
          </a:xfrm>
          <a:prstGeom prst="rect">
            <a:avLst/>
          </a:prstGeom>
        </p:spPr>
      </p:pic>
      <p:sp>
        <p:nvSpPr>
          <p:cNvPr id="2" name="Szöveg helye 1">
            <a:extLst>
              <a:ext uri="{FF2B5EF4-FFF2-40B4-BE49-F238E27FC236}">
                <a16:creationId xmlns:a16="http://schemas.microsoft.com/office/drawing/2014/main" id="{AD4922EF-627D-509B-D8A9-CBA3C1F610E2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MODEL TRAINING – PRINCIPAL COMPONENT ANALYSIS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DDC8FBC-46AA-63E2-F2D9-01EB10E9134E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sp>
        <p:nvSpPr>
          <p:cNvPr id="7" name="Szöveg helye 4">
            <a:extLst>
              <a:ext uri="{FF2B5EF4-FFF2-40B4-BE49-F238E27FC236}">
                <a16:creationId xmlns:a16="http://schemas.microsoft.com/office/drawing/2014/main" id="{29F7D1C4-B3D7-AFFF-13BB-E13C293C6796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59213" y="1579456"/>
            <a:ext cx="10515600" cy="1993803"/>
          </a:xfrm>
        </p:spPr>
        <p:txBody>
          <a:bodyPr/>
          <a:lstStyle/>
          <a:p>
            <a:r>
              <a:rPr lang="en-US" b="1" noProof="0" dirty="0"/>
              <a:t>Challenge #2: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>
                <a:ea typeface="Open Sans" panose="020B0606030504020204" pitchFamily="34" charset="0"/>
                <a:cs typeface="Open Sans" panose="020B0606030504020204" pitchFamily="34" charset="0"/>
              </a:rPr>
              <a:t>Model size can be quite large (~14GB) due to high number of dimensions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>
                <a:ea typeface="Open Sans" panose="020B0606030504020204" pitchFamily="34" charset="0"/>
                <a:cs typeface="Open Sans" panose="020B0606030504020204" pitchFamily="34" charset="0"/>
              </a:rPr>
              <a:t>Dimensionality reduction with principal component analysis (to ~2GB)</a:t>
            </a:r>
            <a:endParaRPr lang="en-US" sz="22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89692512-193B-4D13-BFEA-DAA65A149959}"/>
              </a:ext>
            </a:extLst>
          </p:cNvPr>
          <p:cNvSpPr txBox="1"/>
          <p:nvPr/>
        </p:nvSpPr>
        <p:spPr>
          <a:xfrm rot="16200000">
            <a:off x="1666365" y="4177448"/>
            <a:ext cx="2182516" cy="33549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/>
            <a:r>
              <a:rPr lang="en-US" sz="1200" noProof="0" dirty="0">
                <a:solidFill>
                  <a:srgbClr val="000000"/>
                </a:solidFill>
                <a:latin typeface="Times New Roman"/>
                <a:cs typeface="Times New Roman"/>
              </a:rPr>
              <a:t>Explained variance (%)</a:t>
            </a:r>
          </a:p>
        </p:txBody>
      </p:sp>
    </p:spTree>
    <p:extLst>
      <p:ext uri="{BB962C8B-B14F-4D97-AF65-F5344CB8AC3E}">
        <p14:creationId xmlns:p14="http://schemas.microsoft.com/office/powerpoint/2010/main" val="1575805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17F54244-29D9-C69A-A9C3-DAE1BF70D34F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en-US" noProof="0" dirty="0"/>
              <a:t>VALIDATION SITE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F0C6566-8C8F-D65B-CC2D-E042C1A89793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en-US" noProof="0" dirty="0"/>
              <a:t>FOSS4G Europe, </a:t>
            </a:r>
            <a:r>
              <a:rPr lang="en-US" noProof="0" dirty="0" err="1"/>
              <a:t>Timișoara</a:t>
            </a:r>
            <a:r>
              <a:rPr lang="en-US" noProof="0" dirty="0"/>
              <a:t>, 2026.06.30.</a:t>
            </a:r>
          </a:p>
        </p:txBody>
      </p:sp>
      <p:pic>
        <p:nvPicPr>
          <p:cNvPr id="7" name="Picture 9" descr="A river with rocks and green hills&#10;&#10;Description automatically generated with medium confidence">
            <a:extLst>
              <a:ext uri="{FF2B5EF4-FFF2-40B4-BE49-F238E27FC236}">
                <a16:creationId xmlns:a16="http://schemas.microsoft.com/office/drawing/2014/main" id="{0535F201-1C5B-6E51-9F72-AB82107C7F75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7" r="15357"/>
          <a:stretch/>
        </p:blipFill>
        <p:spPr>
          <a:xfrm>
            <a:off x="838200" y="1810568"/>
            <a:ext cx="5011973" cy="40687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Content Placeholder 4" descr="A mountain with a lot of garbage&#10;&#10;Description automatically generated with medium confidence">
            <a:extLst>
              <a:ext uri="{FF2B5EF4-FFF2-40B4-BE49-F238E27FC236}">
                <a16:creationId xmlns:a16="http://schemas.microsoft.com/office/drawing/2014/main" id="{8171A26F-4493-7472-12CD-9CEEFB1107BE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r="3306"/>
          <a:stretch>
            <a:fillRect/>
          </a:stretch>
        </p:blipFill>
        <p:spPr>
          <a:xfrm>
            <a:off x="6265863" y="1810675"/>
            <a:ext cx="5067300" cy="4068762"/>
          </a:xfrm>
          <a:ln>
            <a:solidFill>
              <a:schemeClr val="tx1"/>
            </a:solidFill>
          </a:ln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EE6AD392-E98D-3BD7-BDEB-46AD9D671D13}"/>
              </a:ext>
            </a:extLst>
          </p:cNvPr>
          <p:cNvSpPr txBox="1"/>
          <p:nvPr/>
        </p:nvSpPr>
        <p:spPr>
          <a:xfrm>
            <a:off x="3999244" y="5536111"/>
            <a:ext cx="1850929" cy="36933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noProof="0" dirty="0"/>
              <a:t>Source: Euronews</a:t>
            </a:r>
          </a:p>
        </p:txBody>
      </p:sp>
      <p:sp>
        <p:nvSpPr>
          <p:cNvPr id="11" name="ValidationSiteSubtitle">
            <a:extLst>
              <a:ext uri="{FF2B5EF4-FFF2-40B4-BE49-F238E27FC236}">
                <a16:creationId xmlns:a16="http://schemas.microsoft.com/office/drawing/2014/main" id="{086F4265-55CC-4447-B308-2AA5EFF9E1CD}"/>
              </a:ext>
            </a:extLst>
          </p:cNvPr>
          <p:cNvSpPr txBox="1"/>
          <p:nvPr/>
        </p:nvSpPr>
        <p:spPr>
          <a:xfrm>
            <a:off x="838200" y="1270000"/>
            <a:ext cx="10515600" cy="458316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validation site was the </a:t>
            </a:r>
            <a:r>
              <a:rPr lang="en-US" sz="2000" b="1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Drina River</a:t>
            </a: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lang="en-US" sz="2000" noProof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Višegrad</a:t>
            </a:r>
            <a:r>
              <a:rPr lang="en-US" sz="20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Bosnia and Herzegovina.</a:t>
            </a:r>
          </a:p>
        </p:txBody>
      </p:sp>
    </p:spTree>
    <p:extLst>
      <p:ext uri="{BB962C8B-B14F-4D97-AF65-F5344CB8AC3E}">
        <p14:creationId xmlns:p14="http://schemas.microsoft.com/office/powerpoint/2010/main" val="1799792637"/>
      </p:ext>
    </p:extLst>
  </p:cSld>
  <p:clrMapOvr>
    <a:masterClrMapping/>
  </p:clrMapOvr>
</p:sld>
</file>

<file path=ppt/theme/theme1.xml><?xml version="1.0" encoding="utf-8"?>
<a:theme xmlns:a="http://schemas.openxmlformats.org/drawingml/2006/main" name="címdi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7C3BEF9-B75C-4594-AD67-0BA68DCF01E8}">
  <we:reference id="wa200010725" version="1.0.0.1" store="en-US" storeType="OMEX"/>
  <we:alternateReferences>
    <we:reference id="WA200010725" version="1.0.0.1" store="" storeType="OMEX"/>
  </we:alternateReferences>
  <we:properties>
    <we:property name="claude.fileId" value="&quot;91958c3a-4b5f-4dd6-a83c-0605b5c189e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1009</Words>
  <Application>Microsoft Office PowerPoint</Application>
  <PresentationFormat>Szélesvásznú</PresentationFormat>
  <Paragraphs>162</Paragraphs>
  <Slides>20</Slides>
  <Notes>2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 Math</vt:lpstr>
      <vt:lpstr>Open Sans</vt:lpstr>
      <vt:lpstr>Roboto</vt:lpstr>
      <vt:lpstr>Times New Roman</vt:lpstr>
      <vt:lpstr>címdia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CÍME prezentáció alcíme</dc:title>
  <dc:creator>Microsoft Office User</dc:creator>
  <cp:lastModifiedBy>Máté Cserép</cp:lastModifiedBy>
  <cp:revision>117</cp:revision>
  <dcterms:created xsi:type="dcterms:W3CDTF">2021-07-01T15:39:11Z</dcterms:created>
  <dcterms:modified xsi:type="dcterms:W3CDTF">2026-06-30T09:51:36Z</dcterms:modified>
</cp:coreProperties>
</file>